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7"/>
  </p:notesMasterIdLst>
  <p:sldIdLst>
    <p:sldId id="363" r:id="rId3"/>
    <p:sldId id="450" r:id="rId4"/>
    <p:sldId id="364" r:id="rId5"/>
    <p:sldId id="365" r:id="rId6"/>
    <p:sldId id="366" r:id="rId7"/>
    <p:sldId id="443" r:id="rId8"/>
    <p:sldId id="368" r:id="rId9"/>
    <p:sldId id="369" r:id="rId10"/>
    <p:sldId id="451" r:id="rId11"/>
    <p:sldId id="452" r:id="rId12"/>
    <p:sldId id="372" r:id="rId13"/>
    <p:sldId id="373" r:id="rId14"/>
    <p:sldId id="374" r:id="rId15"/>
    <p:sldId id="4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13" userDrawn="1">
          <p15:clr>
            <a:srgbClr val="A4A3A4"/>
          </p15:clr>
        </p15:guide>
        <p15:guide id="4" pos="6289" userDrawn="1">
          <p15:clr>
            <a:srgbClr val="A4A3A4"/>
          </p15:clr>
        </p15:guide>
        <p15:guide id="5" orient="horz" pos="3618" userDrawn="1">
          <p15:clr>
            <a:srgbClr val="A4A3A4"/>
          </p15:clr>
        </p15:guide>
        <p15:guide id="7" orient="horz" pos="3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insaw Communications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2" autoAdjust="0"/>
    <p:restoredTop sz="96215" autoAdjust="0"/>
  </p:normalViewPr>
  <p:slideViewPr>
    <p:cSldViewPr snapToGrid="0" showGuides="1">
      <p:cViewPr varScale="1">
        <p:scale>
          <a:sx n="115" d="100"/>
          <a:sy n="115" d="100"/>
        </p:scale>
        <p:origin x="516" y="108"/>
      </p:cViewPr>
      <p:guideLst>
        <p:guide orient="horz" pos="1071"/>
        <p:guide pos="3840"/>
        <p:guide pos="1413"/>
        <p:guide pos="6289"/>
        <p:guide orient="horz" pos="3618"/>
        <p:guide orient="horz" pos="3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2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1648881136299"/>
          <c:y val="6.8977569256828006E-2"/>
          <c:w val="0.88406756541142095"/>
          <c:h val="0.6929232260216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8D7E"/>
            </a:solidFill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Headache </c:v>
                </c:pt>
                <c:pt idx="1">
                  <c:v>Meningism </c:v>
                </c:pt>
                <c:pt idx="2">
                  <c:v>Fever</c:v>
                </c:pt>
                <c:pt idx="3">
                  <c:v>Stiff neck</c:v>
                </c:pt>
                <c:pt idx="4">
                  <c:v>Vomiting </c:v>
                </c:pt>
                <c:pt idx="5">
                  <c:v>Photophobia</c:v>
                </c:pt>
                <c:pt idx="6">
                  <c:v>Altererd mental status</c:v>
                </c:pt>
                <c:pt idx="7">
                  <c:v>Seizures</c:v>
                </c:pt>
                <c:pt idx="8">
                  <c:v>Focal neurological signs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96</c:v>
                </c:pt>
                <c:pt idx="1">
                  <c:v>70</c:v>
                </c:pt>
                <c:pt idx="2">
                  <c:v>51</c:v>
                </c:pt>
                <c:pt idx="3">
                  <c:v>48</c:v>
                </c:pt>
                <c:pt idx="4">
                  <c:v>41</c:v>
                </c:pt>
                <c:pt idx="5">
                  <c:v>23</c:v>
                </c:pt>
                <c:pt idx="6">
                  <c:v>15</c:v>
                </c:pt>
                <c:pt idx="7">
                  <c:v>11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4-4E0F-80D4-088EC5383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Headache </c:v>
                </c:pt>
                <c:pt idx="1">
                  <c:v>Meningism </c:v>
                </c:pt>
                <c:pt idx="2">
                  <c:v>Fever</c:v>
                </c:pt>
                <c:pt idx="3">
                  <c:v>Stiff neck</c:v>
                </c:pt>
                <c:pt idx="4">
                  <c:v>Vomiting </c:v>
                </c:pt>
                <c:pt idx="5">
                  <c:v>Photophobia</c:v>
                </c:pt>
                <c:pt idx="6">
                  <c:v>Altererd mental status</c:v>
                </c:pt>
                <c:pt idx="7">
                  <c:v>Seizures</c:v>
                </c:pt>
                <c:pt idx="8">
                  <c:v>Focal neurological signs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5FE4-4E0F-80D4-088EC53832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Headache </c:v>
                </c:pt>
                <c:pt idx="1">
                  <c:v>Meningism </c:v>
                </c:pt>
                <c:pt idx="2">
                  <c:v>Fever</c:v>
                </c:pt>
                <c:pt idx="3">
                  <c:v>Stiff neck</c:v>
                </c:pt>
                <c:pt idx="4">
                  <c:v>Vomiting </c:v>
                </c:pt>
                <c:pt idx="5">
                  <c:v>Photophobia</c:v>
                </c:pt>
                <c:pt idx="6">
                  <c:v>Altererd mental status</c:v>
                </c:pt>
                <c:pt idx="7">
                  <c:v>Seizures</c:v>
                </c:pt>
                <c:pt idx="8">
                  <c:v>Focal neurological signs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5FE4-4E0F-80D4-088EC53832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100"/>
        <c:axId val="2134908408"/>
        <c:axId val="2137712840"/>
      </c:barChart>
      <c:catAx>
        <c:axId val="2134908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137712840"/>
        <c:crosses val="autoZero"/>
        <c:auto val="1"/>
        <c:lblAlgn val="ctr"/>
        <c:lblOffset val="100"/>
        <c:noMultiLvlLbl val="0"/>
      </c:catAx>
      <c:valAx>
        <c:axId val="2137712840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2134908408"/>
        <c:crosses val="autoZero"/>
        <c:crossBetween val="between"/>
        <c:majorUnit val="20"/>
      </c:valAx>
      <c:spPr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70938810607597E-2"/>
          <c:y val="3.2214529580565997E-2"/>
          <c:w val="0.92789727306836201"/>
          <c:h val="0.6885414069350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8D7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Fever</c:v>
                </c:pt>
                <c:pt idx="1">
                  <c:v>Headache</c:v>
                </c:pt>
                <c:pt idx="2">
                  <c:v>Stiff Neck</c:v>
                </c:pt>
                <c:pt idx="3">
                  <c:v>Changes in Mental Status</c:v>
                </c:pt>
                <c:pt idx="4">
                  <c:v>Cranial Nerve Deficit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67</c:v>
                </c:pt>
                <c:pt idx="2">
                  <c:v>37</c:v>
                </c:pt>
                <c:pt idx="3">
                  <c:v>29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C-4766-92ED-208DEF8B4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45"/>
        <c:axId val="2127177208"/>
        <c:axId val="2127179672"/>
      </c:barChart>
      <c:catAx>
        <c:axId val="212717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500"/>
            </a:pPr>
            <a:endParaRPr lang="en-US"/>
          </a:p>
        </c:txPr>
        <c:crossAx val="2127179672"/>
        <c:crosses val="autoZero"/>
        <c:auto val="1"/>
        <c:lblAlgn val="ctr"/>
        <c:lblOffset val="100"/>
        <c:noMultiLvlLbl val="0"/>
      </c:catAx>
      <c:valAx>
        <c:axId val="2127179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717720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7055664209899"/>
          <c:y val="6.8977569256828006E-2"/>
          <c:w val="0.84272944335790101"/>
          <c:h val="0.61005905757558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+</c:v>
                </c:pt>
              </c:strCache>
            </c:strRef>
          </c:tx>
          <c:spPr>
            <a:solidFill>
              <a:srgbClr val="3B8D7E"/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Fever</c:v>
                </c:pt>
                <c:pt idx="1">
                  <c:v>Meningism</c:v>
                </c:pt>
                <c:pt idx="2">
                  <c:v>Abnormal neurology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70.099999999999994</c:v>
                </c:pt>
                <c:pt idx="1">
                  <c:v>68.400000000000006</c:v>
                </c:pt>
                <c:pt idx="2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5-440B-AF3C-FFB6221936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-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Fever</c:v>
                </c:pt>
                <c:pt idx="1">
                  <c:v>Meningism</c:v>
                </c:pt>
                <c:pt idx="2">
                  <c:v>Abnormal neurology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54.7</c:v>
                </c:pt>
                <c:pt idx="1">
                  <c:v>37.700000000000003</c:v>
                </c:pt>
                <c:pt idx="2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5-440B-AF3C-FFB6221936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9"/>
        <c:axId val="-2071033736"/>
        <c:axId val="-2071006632"/>
      </c:barChart>
      <c:catAx>
        <c:axId val="-2071033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-2071006632"/>
        <c:crosses val="autoZero"/>
        <c:auto val="1"/>
        <c:lblAlgn val="ctr"/>
        <c:lblOffset val="100"/>
        <c:noMultiLvlLbl val="0"/>
      </c:catAx>
      <c:valAx>
        <c:axId val="-2071006632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-2071033736"/>
        <c:crosses val="autoZero"/>
        <c:crossBetween val="between"/>
        <c:majorUnit val="20"/>
      </c:valAx>
      <c:spPr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0.4328</cdr:x>
      <cdr:y>0.3528</cdr:y>
    </cdr:from>
    <cdr:to>
      <cdr:x>0.48625</cdr:x>
      <cdr:y>0.42358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0188" y="1687385"/>
          <a:ext cx="5953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 anchorCtr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48%</a:t>
          </a:r>
        </a:p>
      </cdr:txBody>
    </cdr:sp>
  </cdr:relSizeAnchor>
  <cdr:relSizeAnchor xmlns:cdr="http://schemas.openxmlformats.org/drawingml/2006/chartDrawing">
    <cdr:from>
      <cdr:x>0.52742</cdr:x>
      <cdr:y>0.40364</cdr:y>
    </cdr:from>
    <cdr:to>
      <cdr:x>0.58088</cdr:x>
      <cdr:y>0.47442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74047" y="1930565"/>
          <a:ext cx="5953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 anchorCtr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41%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77B9-1F18-4ABA-ACC9-6869E87D2337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D72A-2628-438E-B93E-229916FBB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7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++++ …over 80%</a:t>
            </a:r>
          </a:p>
          <a:p>
            <a:r>
              <a:rPr lang="en-GB" dirty="0" smtClean="0"/>
              <a:t>+++ over 60%</a:t>
            </a:r>
          </a:p>
          <a:p>
            <a:r>
              <a:rPr lang="en-GB" dirty="0" smtClean="0"/>
              <a:t>++ --50%</a:t>
            </a:r>
          </a:p>
          <a:p>
            <a:r>
              <a:rPr lang="en-GB" dirty="0" smtClean="0"/>
              <a:t>+ less than 50%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Right-Virchow robin space enlargement </a:t>
            </a:r>
          </a:p>
          <a:p>
            <a:r>
              <a:rPr lang="en-GB" dirty="0" smtClean="0"/>
              <a:t>Left- Ring enhancement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0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7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9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0D73-CAA7-4938-B433-139376C02D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1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12192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1"/>
            <a:ext cx="12192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4540230"/>
            <a:ext cx="7505700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5481945"/>
            <a:ext cx="7505700" cy="5713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770"/>
            <a:ext cx="4086225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587" y="1538446"/>
            <a:ext cx="12195175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1005549" y="1624604"/>
            <a:ext cx="4848048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6352249" y="1624604"/>
            <a:ext cx="4848048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1900" y="1803400"/>
            <a:ext cx="4406900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6455115" y="1705496"/>
            <a:ext cx="4642315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4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5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4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5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7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22042" y="491017"/>
            <a:ext cx="10947917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739007" y="578741"/>
            <a:ext cx="10713988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</a:schemeClr>
                </a:solidFill>
              </a:rPr>
              <a:t>Template</a:t>
            </a:r>
            <a:endParaRPr lang="en-GB" sz="1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10809153" y="571533"/>
            <a:ext cx="895192" cy="308863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12192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1"/>
            <a:ext cx="12192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4540230"/>
            <a:ext cx="7505700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5481945"/>
            <a:ext cx="7505700" cy="5713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770"/>
            <a:ext cx="4086225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587" y="1538446"/>
            <a:ext cx="12195175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3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7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0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0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899" y="6191090"/>
            <a:ext cx="1187449" cy="425762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81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45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20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1005549" y="1624604"/>
            <a:ext cx="4848048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6352249" y="1624604"/>
            <a:ext cx="4848048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1900" y="1803400"/>
            <a:ext cx="4406900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6455115" y="1705496"/>
            <a:ext cx="4642315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61600"/>
            <a:ext cx="8334669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62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55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8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2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47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80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622042" y="491017"/>
            <a:ext cx="10947917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39007" y="578741"/>
            <a:ext cx="10713988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10809153" y="571533"/>
            <a:ext cx="895192" cy="308863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587" y="1942248"/>
            <a:ext cx="12195175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050" y="2978886"/>
            <a:ext cx="7505700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899" y="6191090"/>
            <a:ext cx="1187449" cy="425762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1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7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2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3619501" y="-1895476"/>
            <a:ext cx="4952999" cy="11391903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37869"/>
            <a:ext cx="11391900" cy="4489450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4325" y="6253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3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91" y="352424"/>
            <a:ext cx="2398758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3175" y="0"/>
            <a:ext cx="12198350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3175" y="6476999"/>
            <a:ext cx="12198350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234111"/>
            <a:ext cx="854073" cy="4257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4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4" r:id="rId10"/>
    <p:sldLayoutId id="2147483665" r:id="rId11"/>
    <p:sldLayoutId id="2147483660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3619501" y="-1895476"/>
            <a:ext cx="4952999" cy="11391903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334669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337869"/>
            <a:ext cx="11391900" cy="4489450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4325" y="6253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31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91" y="352424"/>
            <a:ext cx="2398758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3175" y="0"/>
            <a:ext cx="12198350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3175" y="6476999"/>
            <a:ext cx="12198350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234111"/>
            <a:ext cx="854073" cy="4257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Cryptococcosis: Clinical presentation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400050" y="5469468"/>
            <a:ext cx="7505700" cy="855132"/>
          </a:xfrm>
        </p:spPr>
        <p:txBody>
          <a:bodyPr>
            <a:normAutofit/>
          </a:bodyPr>
          <a:lstStyle/>
          <a:p>
            <a:r>
              <a:rPr lang="en-GB" dirty="0" smtClean="0"/>
              <a:t>David W. Denning</a:t>
            </a:r>
          </a:p>
          <a:p>
            <a:r>
              <a:rPr lang="en-GB" dirty="0" smtClean="0"/>
              <a:t>The University of Manchester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AD062D-13CD-4524-80C4-C22950588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311"/>
              </p:ext>
            </p:extLst>
          </p:nvPr>
        </p:nvGraphicFramePr>
        <p:xfrm>
          <a:off x="1061358" y="1557642"/>
          <a:ext cx="5737794" cy="400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6A5039-1A09-4544-8341-C75183169FC2}"/>
              </a:ext>
            </a:extLst>
          </p:cNvPr>
          <p:cNvSpPr txBox="1"/>
          <p:nvPr/>
        </p:nvSpPr>
        <p:spPr>
          <a:xfrm rot="16200000">
            <a:off x="137131" y="3105600"/>
            <a:ext cx="1301106" cy="51090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GB" sz="1600" dirty="0">
                <a:solidFill>
                  <a:prstClr val="black"/>
                </a:solidFill>
              </a:rPr>
              <a:t>Patients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1666115" y="5634591"/>
            <a:ext cx="483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prstClr val="black"/>
                </a:solidFill>
              </a:rPr>
              <a:t>Darras</a:t>
            </a:r>
            <a:r>
              <a:rPr lang="en-GB" sz="1600" dirty="0">
                <a:solidFill>
                  <a:prstClr val="black"/>
                </a:solidFill>
              </a:rPr>
              <a:t>-Joly 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  <a:r>
              <a:rPr lang="en-GB" sz="1600" i="1" dirty="0">
                <a:solidFill>
                  <a:prstClr val="black"/>
                </a:solidFill>
              </a:rPr>
              <a:t>et al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  <a:r>
              <a:rPr lang="en-GB" sz="1600" i="1" dirty="0">
                <a:solidFill>
                  <a:prstClr val="black"/>
                </a:solidFill>
              </a:rPr>
              <a:t>Clin Infect </a:t>
            </a:r>
            <a:r>
              <a:rPr lang="en-GB" sz="1600" i="1" dirty="0" smtClean="0">
                <a:solidFill>
                  <a:prstClr val="black"/>
                </a:solidFill>
              </a:rPr>
              <a:t>Dis</a:t>
            </a:r>
            <a:r>
              <a:rPr lang="en-GB" sz="1600" dirty="0" smtClean="0">
                <a:solidFill>
                  <a:prstClr val="black"/>
                </a:solidFill>
              </a:rPr>
              <a:t>.1996;23:369-76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994122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Clinical Manifestations at Diagnosis </a:t>
            </a:r>
            <a:r>
              <a:rPr lang="en-GB" b="1" dirty="0"/>
              <a:t>-</a:t>
            </a:r>
            <a:r>
              <a:rPr lang="en-GB" sz="2800" b="1" dirty="0" smtClean="0"/>
              <a:t> France</a:t>
            </a:r>
            <a:endParaRPr lang="en-GB" sz="2800" b="1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206134"/>
              </p:ext>
            </p:extLst>
          </p:nvPr>
        </p:nvGraphicFramePr>
        <p:xfrm>
          <a:off x="6799152" y="1268760"/>
          <a:ext cx="4769456" cy="459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28786" y="5619615"/>
            <a:ext cx="458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Dromer </a:t>
            </a:r>
            <a:r>
              <a:rPr lang="en-GB" sz="1600" i="1" dirty="0" smtClean="0"/>
              <a:t>et al., </a:t>
            </a:r>
            <a:r>
              <a:rPr lang="en-GB" sz="1600" i="1" dirty="0" err="1" smtClean="0"/>
              <a:t>PLoS</a:t>
            </a:r>
            <a:r>
              <a:rPr lang="en-GB" sz="1600" i="1" dirty="0" smtClean="0"/>
              <a:t> Medicine</a:t>
            </a:r>
            <a:r>
              <a:rPr lang="en-GB" sz="1600" dirty="0" smtClean="0"/>
              <a:t>. 2007;4(2):e21</a:t>
            </a:r>
            <a:endParaRPr lang="en-GB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68362" y="1400513"/>
            <a:ext cx="1244262" cy="650591"/>
            <a:chOff x="9953806" y="5625365"/>
            <a:chExt cx="1244262" cy="650591"/>
          </a:xfrm>
        </p:grpSpPr>
        <p:sp>
          <p:nvSpPr>
            <p:cNvPr id="14" name="Rectangle 13"/>
            <p:cNvSpPr/>
            <p:nvPr/>
          </p:nvSpPr>
          <p:spPr>
            <a:xfrm>
              <a:off x="9953806" y="5625365"/>
              <a:ext cx="1244261" cy="650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063755" y="5629625"/>
              <a:ext cx="1134313" cy="646331"/>
              <a:chOff x="406278" y="5392603"/>
              <a:chExt cx="1134313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24342" y="5392603"/>
                <a:ext cx="816249" cy="64633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GB" b="1" dirty="0" smtClean="0"/>
                  <a:t>HIV +</a:t>
                </a:r>
              </a:p>
              <a:p>
                <a:r>
                  <a:rPr lang="en-GB" b="1" dirty="0" smtClean="0"/>
                  <a:t>HIV -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7784" y="5453349"/>
                <a:ext cx="334596" cy="241281"/>
              </a:xfrm>
              <a:prstGeom prst="rect">
                <a:avLst/>
              </a:prstGeom>
              <a:solidFill>
                <a:srgbClr val="3B8D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6278" y="5741554"/>
                <a:ext cx="334596" cy="241281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61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3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" y="323007"/>
            <a:ext cx="10972800" cy="720080"/>
          </a:xfrm>
        </p:spPr>
        <p:txBody>
          <a:bodyPr>
            <a:normAutofit/>
          </a:bodyPr>
          <a:lstStyle/>
          <a:p>
            <a:r>
              <a:rPr lang="en-GB" sz="3200" b="1" dirty="0"/>
              <a:t>How else can cryptococcosis manifest?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124744"/>
            <a:ext cx="5386917" cy="639762"/>
          </a:xfrm>
        </p:spPr>
        <p:txBody>
          <a:bodyPr/>
          <a:lstStyle/>
          <a:p>
            <a:r>
              <a:rPr lang="en-GB" dirty="0" smtClean="0"/>
              <a:t>Skin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7735" y="1707208"/>
            <a:ext cx="5760640" cy="456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most common site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i</a:t>
            </a:r>
            <a:r>
              <a:rPr lang="en-GB" sz="2000" dirty="0" smtClean="0"/>
              <a:t>n disseminated disease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Primary cutaneous cryptococcosis is very rare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Solitary skin lesion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Usually direct inoculation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Secondary lesions (disseminated disease)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Molluscum </a:t>
            </a:r>
            <a:r>
              <a:rPr lang="en-GB" sz="2000" dirty="0" err="1" smtClean="0"/>
              <a:t>contagiosum</a:t>
            </a:r>
            <a:r>
              <a:rPr lang="en-GB" sz="2000" dirty="0" smtClean="0"/>
              <a:t>-like lesion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Acneiform, purpura, vesicles, nodules, abscesses, ulcers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Serotype D strains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May be indistinguishable from other fungal </a:t>
            </a:r>
            <a:r>
              <a:rPr lang="en-GB" dirty="0" smtClean="0"/>
              <a:t>(e.g. </a:t>
            </a:r>
            <a:r>
              <a:rPr lang="en-GB" dirty="0" smtClean="0"/>
              <a:t>histoplasmosis) or viral skin lesions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Skin biopsy for culture and histopathology is a must for definitive diagnosis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03077" y="1268760"/>
            <a:ext cx="5760640" cy="648072"/>
          </a:xfrm>
        </p:spPr>
        <p:txBody>
          <a:bodyPr/>
          <a:lstStyle/>
          <a:p>
            <a:r>
              <a:rPr lang="en-GB" dirty="0" smtClean="0"/>
              <a:t>Prostate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33083" y="1988840"/>
            <a:ext cx="5472608" cy="4320480"/>
          </a:xfrm>
        </p:spPr>
        <p:txBody>
          <a:bodyPr/>
          <a:lstStyle/>
          <a:p>
            <a:r>
              <a:rPr lang="en-GB" dirty="0" smtClean="0"/>
              <a:t>Fairly common in AIDS</a:t>
            </a:r>
          </a:p>
          <a:p>
            <a:r>
              <a:rPr lang="en-GB" dirty="0" smtClean="0"/>
              <a:t>Usually asymptomatic </a:t>
            </a:r>
          </a:p>
          <a:p>
            <a:r>
              <a:rPr lang="en-GB" dirty="0" smtClean="0"/>
              <a:t>Nidus for relapse-a sanctuary site </a:t>
            </a:r>
          </a:p>
          <a:p>
            <a:pPr lvl="1"/>
            <a:r>
              <a:rPr lang="en-GB" dirty="0" smtClean="0"/>
              <a:t>Especially in patients with high tissue fungal burden </a:t>
            </a:r>
          </a:p>
          <a:p>
            <a:r>
              <a:rPr lang="en-GB" dirty="0" smtClean="0"/>
              <a:t>Urine or seminal fluid samples are required for diagnosis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51667" b="29614"/>
          <a:stretch/>
        </p:blipFill>
        <p:spPr>
          <a:xfrm>
            <a:off x="9991898" y="1366045"/>
            <a:ext cx="1754503" cy="1521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6" y="4659008"/>
            <a:ext cx="4325909" cy="1853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53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442640"/>
            <a:ext cx="10972800" cy="72008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How else can cryptococcosis manifest?</a:t>
            </a:r>
            <a:endParaRPr lang="en-GB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360" y="1268760"/>
            <a:ext cx="6007251" cy="503890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 smtClean="0"/>
              <a:t>Ocular manifestations </a:t>
            </a:r>
          </a:p>
          <a:p>
            <a:pPr lvl="1"/>
            <a:r>
              <a:rPr lang="en-GB" sz="2200" dirty="0" smtClean="0"/>
              <a:t>Ocular palsies </a:t>
            </a:r>
          </a:p>
          <a:p>
            <a:pPr lvl="1"/>
            <a:r>
              <a:rPr lang="en-GB" sz="2200" dirty="0" smtClean="0"/>
              <a:t>Papilledema</a:t>
            </a:r>
          </a:p>
          <a:p>
            <a:pPr lvl="1"/>
            <a:r>
              <a:rPr lang="en-GB" sz="2200" dirty="0" smtClean="0"/>
              <a:t>Vitritis </a:t>
            </a:r>
          </a:p>
          <a:p>
            <a:pPr lvl="1"/>
            <a:r>
              <a:rPr lang="en-GB" sz="2200" dirty="0" smtClean="0"/>
              <a:t>Visual loss</a:t>
            </a:r>
          </a:p>
          <a:p>
            <a:pPr lvl="1"/>
            <a:r>
              <a:rPr lang="en-GB" sz="2200" dirty="0" smtClean="0"/>
              <a:t>Chorioretinitis </a:t>
            </a:r>
          </a:p>
          <a:p>
            <a:pPr lvl="1"/>
            <a:r>
              <a:rPr lang="en-GB" sz="2200" dirty="0" err="1" smtClean="0"/>
              <a:t>Endophthalmitis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b="1" dirty="0" smtClean="0"/>
              <a:t>Pathogenesis</a:t>
            </a:r>
            <a:r>
              <a:rPr lang="en-GB" dirty="0" smtClean="0"/>
              <a:t> </a:t>
            </a:r>
          </a:p>
          <a:p>
            <a:pPr lvl="1"/>
            <a:r>
              <a:rPr lang="en-GB" sz="2200" dirty="0" smtClean="0"/>
              <a:t>Optic nerve invasion</a:t>
            </a:r>
          </a:p>
          <a:p>
            <a:pPr lvl="2"/>
            <a:r>
              <a:rPr lang="en-GB" sz="1700" dirty="0" smtClean="0"/>
              <a:t>Rapid visual loss</a:t>
            </a:r>
          </a:p>
          <a:p>
            <a:pPr lvl="1"/>
            <a:r>
              <a:rPr lang="en-GB" sz="2200" dirty="0" smtClean="0"/>
              <a:t>Vascular compromise due to intracranial hypertension</a:t>
            </a:r>
          </a:p>
          <a:p>
            <a:pPr lvl="2"/>
            <a:r>
              <a:rPr lang="en-GB" sz="1700" dirty="0" smtClean="0"/>
              <a:t>Slow visual loss</a:t>
            </a:r>
          </a:p>
          <a:p>
            <a:pPr lvl="2"/>
            <a:r>
              <a:rPr lang="en-GB" sz="1700" dirty="0" smtClean="0"/>
              <a:t>Management of intracranial pressure prevents </a:t>
            </a:r>
            <a:r>
              <a:rPr lang="en-GB" sz="1700" dirty="0" smtClean="0"/>
              <a:t>this </a:t>
            </a:r>
            <a:endParaRPr lang="en-GB" sz="17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42363" y="1268760"/>
            <a:ext cx="5414277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0000"/>
              </a:lnSpc>
            </a:pPr>
            <a:r>
              <a:rPr lang="en-GB" dirty="0" smtClean="0"/>
              <a:t>Any organ in the body can be affected in disseminated disease. </a:t>
            </a:r>
          </a:p>
          <a:p>
            <a:pPr lvl="1"/>
            <a:r>
              <a:rPr lang="en-GB" dirty="0" smtClean="0"/>
              <a:t>Osteomyelitis (disseminated disease)</a:t>
            </a:r>
          </a:p>
          <a:p>
            <a:pPr lvl="2"/>
            <a:r>
              <a:rPr lang="en-GB" dirty="0" smtClean="0"/>
              <a:t>Osteolytic lesions </a:t>
            </a:r>
          </a:p>
          <a:p>
            <a:pPr lvl="2"/>
            <a:r>
              <a:rPr lang="en-GB" dirty="0" smtClean="0"/>
              <a:t>Draining sinuses  </a:t>
            </a:r>
          </a:p>
          <a:p>
            <a:pPr lvl="1"/>
            <a:r>
              <a:rPr lang="en-GB" dirty="0" smtClean="0"/>
              <a:t>Bone marrow infiltration </a:t>
            </a:r>
          </a:p>
          <a:p>
            <a:pPr lvl="1"/>
            <a:r>
              <a:rPr lang="en-GB" dirty="0" smtClean="0"/>
              <a:t>Peritonitis </a:t>
            </a:r>
          </a:p>
          <a:p>
            <a:pPr lvl="1"/>
            <a:r>
              <a:rPr lang="en-GB" dirty="0" smtClean="0"/>
              <a:t>Genitourinary tract infection </a:t>
            </a:r>
          </a:p>
          <a:p>
            <a:pPr lvl="1"/>
            <a:r>
              <a:rPr lang="en-GB" dirty="0" smtClean="0"/>
              <a:t>Adrenal involvement </a:t>
            </a:r>
          </a:p>
          <a:p>
            <a:pPr lvl="1"/>
            <a:r>
              <a:rPr lang="en-GB" dirty="0" smtClean="0"/>
              <a:t>Myositis</a:t>
            </a:r>
          </a:p>
          <a:p>
            <a:pPr lvl="1"/>
            <a:r>
              <a:rPr lang="en-GB" dirty="0" smtClean="0"/>
              <a:t>Hepatitis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65" y="1362531"/>
            <a:ext cx="2112235" cy="1368152"/>
          </a:xfrm>
          <a:prstGeom prst="rect">
            <a:avLst/>
          </a:prstGeom>
        </p:spPr>
      </p:pic>
      <p:pic>
        <p:nvPicPr>
          <p:cNvPr id="3" name="Picture 2" descr="Crypto endophthalmitis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55" y="2805596"/>
            <a:ext cx="2103994" cy="18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Disseminated cryptococcosis - Summary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360" y="1412776"/>
            <a:ext cx="10529375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i="1" dirty="0" smtClean="0"/>
              <a:t>Cryptococcus</a:t>
            </a:r>
            <a:r>
              <a:rPr lang="en-GB" sz="2800" dirty="0" smtClean="0"/>
              <a:t> affects most organ systems in the human </a:t>
            </a:r>
            <a:r>
              <a:rPr lang="en-GB" sz="2800" dirty="0" smtClean="0"/>
              <a:t>host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The CNS, lungs and skin are the most common manifestations of </a:t>
            </a:r>
            <a:r>
              <a:rPr lang="en-GB" sz="2800" dirty="0" smtClean="0"/>
              <a:t>cryptococcosis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smtClean="0"/>
              <a:t>Immune privileged sites, especially the prostate, is a potent nidus for relapse</a:t>
            </a:r>
          </a:p>
        </p:txBody>
      </p:sp>
    </p:spTree>
    <p:extLst>
      <p:ext uri="{BB962C8B-B14F-4D97-AF65-F5344CB8AC3E}">
        <p14:creationId xmlns:p14="http://schemas.microsoft.com/office/powerpoint/2010/main" val="34383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488-022C-4910-BF48-4AA8E8F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Intended Learning Outcomes</a:t>
            </a:r>
            <a:endParaRPr lang="en-GB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760640" y="2034420"/>
            <a:ext cx="10670720" cy="584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To be aware of the different clinical manifestations and presentation of cryptococcal disease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49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329259" cy="108012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Clinical manifestation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109" y="1127386"/>
            <a:ext cx="5938498" cy="52241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smtClean="0"/>
              <a:t>Cryptococcus has a high predilection for the lungs and </a:t>
            </a:r>
            <a:r>
              <a:rPr lang="en-GB" sz="2400" dirty="0" smtClean="0"/>
              <a:t>brain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smtClean="0"/>
              <a:t>Skin lesions are uncommon (more frequent in histoplasmosis)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smtClean="0"/>
              <a:t>Most patients presents with full blown CNS </a:t>
            </a:r>
            <a:r>
              <a:rPr lang="en-GB" sz="2400" dirty="0" smtClean="0"/>
              <a:t>infection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smtClean="0"/>
              <a:t>Other less frequently involved sites includes</a:t>
            </a:r>
            <a:r>
              <a:rPr lang="en-GB" sz="2400" dirty="0" smtClean="0"/>
              <a:t>:</a:t>
            </a:r>
            <a:endParaRPr lang="en-GB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smtClean="0"/>
              <a:t>Skin, prostate, eyes, bones/joints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smtClean="0"/>
              <a:t>Disseminated cases are often seen in severely immunocompromised individuals.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8760"/>
            <a:ext cx="3595007" cy="28803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723664" y="1268760"/>
            <a:ext cx="2114550" cy="1441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64" y="2710542"/>
            <a:ext cx="2114550" cy="1438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2265" r="2245" b="10104"/>
          <a:stretch/>
        </p:blipFill>
        <p:spPr>
          <a:xfrm>
            <a:off x="7606145" y="4149080"/>
            <a:ext cx="290357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371" y="476672"/>
            <a:ext cx="11329259" cy="576064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/>
              <a:t>Pulmonary cryptococcosis</a:t>
            </a:r>
            <a:endParaRPr lang="en-GB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5357" y="1268760"/>
            <a:ext cx="6032191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The lung is the portal entry for </a:t>
            </a:r>
            <a:r>
              <a:rPr lang="en-GB" sz="2100" i="1" dirty="0" smtClean="0"/>
              <a:t>Cryptococcus</a:t>
            </a:r>
            <a:r>
              <a:rPr lang="en-GB" sz="2100" dirty="0" smtClean="0"/>
              <a:t> </a:t>
            </a:r>
            <a:endParaRPr lang="en-GB" sz="2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Most </a:t>
            </a:r>
            <a:r>
              <a:rPr lang="en-GB" sz="2100" dirty="0" smtClean="0"/>
              <a:t>common clinical manifestation after CNS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Majority of patients are asymptomatic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A few patients present with a simple nodule on chest radiographs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Others develop life-threatening pneumonias  or </a:t>
            </a:r>
            <a:r>
              <a:rPr lang="en-GB" sz="2100" dirty="0" smtClean="0"/>
              <a:t>ARDS</a:t>
            </a:r>
            <a:endParaRPr lang="en-GB" sz="2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10-55% of AIDS patients present with concomitant pulmonary and CNS disease.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100" dirty="0" smtClean="0"/>
              <a:t>Serum CrAg is usually negative in pulmonary cryptococcosis without </a:t>
            </a:r>
            <a:r>
              <a:rPr lang="en-GB" sz="2100" dirty="0" smtClean="0"/>
              <a:t>dissemination</a:t>
            </a:r>
            <a:endParaRPr lang="en-GB" sz="21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06" y="1273629"/>
            <a:ext cx="5301407" cy="269985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7243"/>
          <a:stretch/>
        </p:blipFill>
        <p:spPr>
          <a:xfrm>
            <a:off x="7572300" y="3973485"/>
            <a:ext cx="3584122" cy="24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77" y="490662"/>
            <a:ext cx="8836617" cy="706090"/>
          </a:xfrm>
        </p:spPr>
        <p:txBody>
          <a:bodyPr>
            <a:noAutofit/>
          </a:bodyPr>
          <a:lstStyle/>
          <a:p>
            <a:r>
              <a:rPr lang="en-GB" b="1" dirty="0"/>
              <a:t>Pulmonary </a:t>
            </a:r>
            <a:r>
              <a:rPr lang="en-GB" b="1" dirty="0" smtClean="0"/>
              <a:t>cryptococcosis: </a:t>
            </a:r>
            <a:r>
              <a:rPr lang="en-GB" i="1" dirty="0" smtClean="0"/>
              <a:t>Clinical </a:t>
            </a:r>
            <a:r>
              <a:rPr lang="en-GB" i="1" dirty="0"/>
              <a:t>manifestations 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5568619" cy="5677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Immunocompetent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5360" y="1988840"/>
            <a:ext cx="5568619" cy="43204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Cough </a:t>
            </a:r>
            <a:r>
              <a:rPr lang="en-GB" dirty="0" smtClean="0"/>
              <a:t>                    ~</a:t>
            </a:r>
            <a:r>
              <a:rPr lang="en-GB" dirty="0"/>
              <a:t>50</a:t>
            </a:r>
            <a:r>
              <a:rPr lang="en-GB" dirty="0" smtClean="0"/>
              <a:t>%</a:t>
            </a:r>
            <a:endParaRPr lang="en-GB" dirty="0"/>
          </a:p>
          <a:p>
            <a:r>
              <a:rPr lang="en-GB" dirty="0" smtClean="0"/>
              <a:t>Mucoid </a:t>
            </a:r>
            <a:r>
              <a:rPr lang="en-GB" dirty="0"/>
              <a:t>sputum </a:t>
            </a:r>
            <a:r>
              <a:rPr lang="en-GB" dirty="0" smtClean="0"/>
              <a:t>     </a:t>
            </a:r>
            <a:r>
              <a:rPr lang="en-GB" dirty="0" smtClean="0"/>
              <a:t>&lt;50%</a:t>
            </a:r>
            <a:endParaRPr lang="en-GB" dirty="0"/>
          </a:p>
          <a:p>
            <a:r>
              <a:rPr lang="en-GB" dirty="0"/>
              <a:t>Pleuritic chest </a:t>
            </a:r>
            <a:r>
              <a:rPr lang="en-GB" dirty="0" smtClean="0"/>
              <a:t>pain </a:t>
            </a:r>
            <a:r>
              <a:rPr lang="en-GB" dirty="0" smtClean="0"/>
              <a:t>~</a:t>
            </a:r>
            <a:r>
              <a:rPr lang="en-GB" dirty="0" smtClean="0"/>
              <a:t>50</a:t>
            </a:r>
            <a:r>
              <a:rPr lang="en-GB" dirty="0"/>
              <a:t>%</a:t>
            </a:r>
          </a:p>
          <a:p>
            <a:endParaRPr lang="en-GB" dirty="0" smtClean="0"/>
          </a:p>
          <a:p>
            <a:r>
              <a:rPr lang="en-GB" dirty="0" smtClean="0"/>
              <a:t>Less </a:t>
            </a:r>
            <a:r>
              <a:rPr lang="en-GB" dirty="0" smtClean="0"/>
              <a:t>common features </a:t>
            </a:r>
          </a:p>
          <a:p>
            <a:pPr lvl="1"/>
            <a:r>
              <a:rPr lang="en-GB" dirty="0" smtClean="0"/>
              <a:t>Low-grade fever</a:t>
            </a:r>
          </a:p>
          <a:p>
            <a:pPr lvl="1"/>
            <a:r>
              <a:rPr lang="en-GB" dirty="0" smtClean="0"/>
              <a:t>Dyspnoea 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eight loss</a:t>
            </a:r>
          </a:p>
          <a:p>
            <a:pPr lvl="1"/>
            <a:r>
              <a:rPr lang="en-GB" dirty="0" smtClean="0"/>
              <a:t>Malaise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096001" y="1268760"/>
            <a:ext cx="5576388" cy="5677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Immunocompromised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6001" y="1988841"/>
            <a:ext cx="5576388" cy="43034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Fever 	</a:t>
            </a:r>
            <a:r>
              <a:rPr lang="en-GB" dirty="0" smtClean="0"/>
              <a:t>             ~</a:t>
            </a:r>
            <a:r>
              <a:rPr lang="en-GB" dirty="0" smtClean="0"/>
              <a:t>80%</a:t>
            </a:r>
            <a:endParaRPr lang="en-GB" dirty="0"/>
          </a:p>
          <a:p>
            <a:r>
              <a:rPr lang="en-GB" dirty="0"/>
              <a:t>Cough </a:t>
            </a:r>
            <a:r>
              <a:rPr lang="en-GB" dirty="0" smtClean="0"/>
              <a:t>	~60%</a:t>
            </a:r>
            <a:endParaRPr lang="en-GB" dirty="0"/>
          </a:p>
          <a:p>
            <a:r>
              <a:rPr lang="en-GB" dirty="0" smtClean="0"/>
              <a:t>Dyspnoea 	~50%</a:t>
            </a:r>
            <a:endParaRPr lang="en-GB" dirty="0"/>
          </a:p>
          <a:p>
            <a:r>
              <a:rPr lang="en-GB" dirty="0"/>
              <a:t>Headache </a:t>
            </a:r>
            <a:r>
              <a:rPr lang="en-GB" dirty="0" smtClean="0"/>
              <a:t>	 &lt;50%</a:t>
            </a:r>
            <a:endParaRPr lang="en-GB" dirty="0"/>
          </a:p>
          <a:p>
            <a:r>
              <a:rPr lang="en-GB" dirty="0"/>
              <a:t>Weight </a:t>
            </a:r>
            <a:r>
              <a:rPr lang="en-GB" dirty="0" smtClean="0"/>
              <a:t>loss     </a:t>
            </a:r>
            <a:r>
              <a:rPr lang="en-GB" dirty="0"/>
              <a:t>&lt;50%</a:t>
            </a:r>
          </a:p>
          <a:p>
            <a:endParaRPr lang="en-GB" dirty="0" smtClean="0"/>
          </a:p>
          <a:p>
            <a:r>
              <a:rPr lang="en-GB" dirty="0" smtClean="0"/>
              <a:t>Less </a:t>
            </a:r>
            <a:r>
              <a:rPr lang="en-GB" dirty="0" smtClean="0"/>
              <a:t>commonly</a:t>
            </a:r>
          </a:p>
          <a:p>
            <a:pPr lvl="1"/>
            <a:r>
              <a:rPr lang="en-GB" dirty="0"/>
              <a:t>Pleuritic pain</a:t>
            </a:r>
          </a:p>
          <a:p>
            <a:pPr lvl="1"/>
            <a:r>
              <a:rPr lang="en-GB" dirty="0" smtClean="0"/>
              <a:t>Haemoptysis</a:t>
            </a:r>
            <a:endParaRPr lang="en-GB" dirty="0"/>
          </a:p>
          <a:p>
            <a:pPr lvl="1"/>
            <a:r>
              <a:rPr lang="en-GB" dirty="0"/>
              <a:t>Rales or pleural rub</a:t>
            </a:r>
          </a:p>
          <a:p>
            <a:pPr lvl="1"/>
            <a:r>
              <a:rPr lang="en-GB" dirty="0"/>
              <a:t>Acute respiratory distress syndrome (ARDS</a:t>
            </a:r>
            <a:r>
              <a:rPr lang="en-GB" dirty="0" smtClean="0"/>
              <a:t>) 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39904" y="615204"/>
            <a:ext cx="61317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9889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6B0124-C940-430F-8C1C-0BC1FE07E779}"/>
              </a:ext>
            </a:extLst>
          </p:cNvPr>
          <p:cNvSpPr/>
          <p:nvPr/>
        </p:nvSpPr>
        <p:spPr>
          <a:xfrm>
            <a:off x="7549976" y="2349251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Single or multiple nodules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C2DF5F-14B8-437A-9ADF-C98BE51852AF}"/>
              </a:ext>
            </a:extLst>
          </p:cNvPr>
          <p:cNvSpPr/>
          <p:nvPr/>
        </p:nvSpPr>
        <p:spPr>
          <a:xfrm>
            <a:off x="7549976" y="3131845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Pulmonary infiltrates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C72DAC6-8D8A-4DAB-912C-9BCDFA92B0FF}"/>
              </a:ext>
            </a:extLst>
          </p:cNvPr>
          <p:cNvSpPr/>
          <p:nvPr/>
        </p:nvSpPr>
        <p:spPr>
          <a:xfrm>
            <a:off x="7549976" y="3914439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Pleural effusions 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060A06D-0DC2-4A06-A1D3-8F7C3FE29BC7}"/>
              </a:ext>
            </a:extLst>
          </p:cNvPr>
          <p:cNvSpPr/>
          <p:nvPr/>
        </p:nvSpPr>
        <p:spPr>
          <a:xfrm>
            <a:off x="7549976" y="4697034"/>
            <a:ext cx="405840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 err="1">
                <a:solidFill>
                  <a:prstClr val="white"/>
                </a:solidFill>
              </a:rPr>
              <a:t>Miliary</a:t>
            </a:r>
            <a:r>
              <a:rPr lang="en-GB" dirty="0">
                <a:solidFill>
                  <a:prstClr val="white"/>
                </a:solidFill>
              </a:rPr>
              <a:t> disease similar to that of TB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B5BE1A96-B4DC-4E53-9284-187A1E025769}"/>
              </a:ext>
            </a:extLst>
          </p:cNvPr>
          <p:cNvSpPr>
            <a:spLocks/>
          </p:cNvSpPr>
          <p:nvPr/>
        </p:nvSpPr>
        <p:spPr bwMode="auto">
          <a:xfrm>
            <a:off x="319989" y="2422300"/>
            <a:ext cx="4452620" cy="4247118"/>
          </a:xfrm>
          <a:custGeom>
            <a:avLst/>
            <a:gdLst>
              <a:gd name="T0" fmla="*/ 408 w 775"/>
              <a:gd name="T1" fmla="*/ 40 h 739"/>
              <a:gd name="T2" fmla="*/ 421 w 775"/>
              <a:gd name="T3" fmla="*/ 98 h 739"/>
              <a:gd name="T4" fmla="*/ 558 w 775"/>
              <a:gd name="T5" fmla="*/ 119 h 739"/>
              <a:gd name="T6" fmla="*/ 566 w 775"/>
              <a:gd name="T7" fmla="*/ 574 h 739"/>
              <a:gd name="T8" fmla="*/ 409 w 775"/>
              <a:gd name="T9" fmla="*/ 452 h 739"/>
              <a:gd name="T10" fmla="*/ 405 w 775"/>
              <a:gd name="T11" fmla="*/ 280 h 739"/>
              <a:gd name="T12" fmla="*/ 370 w 775"/>
              <a:gd name="T13" fmla="*/ 279 h 739"/>
              <a:gd name="T14" fmla="*/ 365 w 775"/>
              <a:gd name="T15" fmla="*/ 452 h 739"/>
              <a:gd name="T16" fmla="*/ 209 w 775"/>
              <a:gd name="T17" fmla="*/ 574 h 739"/>
              <a:gd name="T18" fmla="*/ 217 w 775"/>
              <a:gd name="T19" fmla="*/ 118 h 739"/>
              <a:gd name="T20" fmla="*/ 354 w 775"/>
              <a:gd name="T21" fmla="*/ 100 h 739"/>
              <a:gd name="T22" fmla="*/ 367 w 775"/>
              <a:gd name="T23" fmla="*/ 40 h 739"/>
              <a:gd name="T24" fmla="*/ 408 w 775"/>
              <a:gd name="T25" fmla="*/ 4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5" h="739">
                <a:moveTo>
                  <a:pt x="408" y="40"/>
                </a:moveTo>
                <a:cubicBezTo>
                  <a:pt x="408" y="172"/>
                  <a:pt x="387" y="240"/>
                  <a:pt x="421" y="98"/>
                </a:cubicBezTo>
                <a:cubicBezTo>
                  <a:pt x="445" y="0"/>
                  <a:pt x="523" y="73"/>
                  <a:pt x="558" y="119"/>
                </a:cubicBezTo>
                <a:cubicBezTo>
                  <a:pt x="775" y="407"/>
                  <a:pt x="756" y="739"/>
                  <a:pt x="566" y="574"/>
                </a:cubicBezTo>
                <a:cubicBezTo>
                  <a:pt x="483" y="574"/>
                  <a:pt x="409" y="586"/>
                  <a:pt x="409" y="452"/>
                </a:cubicBezTo>
                <a:cubicBezTo>
                  <a:pt x="406" y="385"/>
                  <a:pt x="404" y="329"/>
                  <a:pt x="405" y="280"/>
                </a:cubicBezTo>
                <a:cubicBezTo>
                  <a:pt x="396" y="292"/>
                  <a:pt x="378" y="292"/>
                  <a:pt x="370" y="279"/>
                </a:cubicBezTo>
                <a:cubicBezTo>
                  <a:pt x="370" y="328"/>
                  <a:pt x="369" y="385"/>
                  <a:pt x="365" y="452"/>
                </a:cubicBezTo>
                <a:cubicBezTo>
                  <a:pt x="365" y="586"/>
                  <a:pt x="291" y="574"/>
                  <a:pt x="209" y="574"/>
                </a:cubicBezTo>
                <a:cubicBezTo>
                  <a:pt x="18" y="739"/>
                  <a:pt x="0" y="407"/>
                  <a:pt x="217" y="118"/>
                </a:cubicBezTo>
                <a:cubicBezTo>
                  <a:pt x="254" y="70"/>
                  <a:pt x="330" y="1"/>
                  <a:pt x="354" y="100"/>
                </a:cubicBezTo>
                <a:cubicBezTo>
                  <a:pt x="386" y="230"/>
                  <a:pt x="365" y="183"/>
                  <a:pt x="367" y="40"/>
                </a:cubicBezTo>
                <a:cubicBezTo>
                  <a:pt x="367" y="12"/>
                  <a:pt x="408" y="13"/>
                  <a:pt x="408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C9380EB-AE0F-485C-8E04-EF32A253CDFA}"/>
              </a:ext>
            </a:extLst>
          </p:cNvPr>
          <p:cNvSpPr/>
          <p:nvPr/>
        </p:nvSpPr>
        <p:spPr>
          <a:xfrm>
            <a:off x="659390" y="2349251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Granulomas: </a:t>
            </a:r>
            <a:r>
              <a:rPr lang="en-GB" dirty="0" smtClean="0">
                <a:solidFill>
                  <a:prstClr val="white"/>
                </a:solidFill>
              </a:rPr>
              <a:t>2-7 cm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2C14B6-4514-42DF-8D8E-152995253709}"/>
              </a:ext>
            </a:extLst>
          </p:cNvPr>
          <p:cNvSpPr/>
          <p:nvPr/>
        </p:nvSpPr>
        <p:spPr>
          <a:xfrm>
            <a:off x="617580" y="3131845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Patchy pneumonitis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5474871-9FBC-424A-BAD4-9273545B298F}"/>
              </a:ext>
            </a:extLst>
          </p:cNvPr>
          <p:cNvSpPr/>
          <p:nvPr/>
        </p:nvSpPr>
        <p:spPr>
          <a:xfrm>
            <a:off x="617580" y="3914439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Cavitation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A8990F1-2188-46DC-A668-8915B4E40185}"/>
              </a:ext>
            </a:extLst>
          </p:cNvPr>
          <p:cNvSpPr/>
          <p:nvPr/>
        </p:nvSpPr>
        <p:spPr>
          <a:xfrm>
            <a:off x="617580" y="4697034"/>
            <a:ext cx="396311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Mediastinal lymphadenopathy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83D0E0-FE73-4D6E-85E5-94A75D12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61600"/>
            <a:ext cx="8652782" cy="568325"/>
          </a:xfrm>
        </p:spPr>
        <p:txBody>
          <a:bodyPr/>
          <a:lstStyle/>
          <a:p>
            <a:r>
              <a:rPr lang="en-GB" dirty="0"/>
              <a:t>Pulmonary Cryptococcosis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7DC57-0D19-4EA0-9758-50F3E042C8E0}"/>
              </a:ext>
            </a:extLst>
          </p:cNvPr>
          <p:cNvSpPr/>
          <p:nvPr/>
        </p:nvSpPr>
        <p:spPr>
          <a:xfrm>
            <a:off x="4369047" y="1960830"/>
            <a:ext cx="3384029" cy="3599380"/>
          </a:xfrm>
          <a:prstGeom prst="rect">
            <a:avLst/>
          </a:prstGeom>
          <a:blipFill>
            <a:blip r:embed="rId2"/>
            <a:srcRect/>
            <a:stretch>
              <a:fillRect l="-9936" r="-9936"/>
            </a:stretch>
          </a:blipFill>
          <a:ln w="5715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CC76B5-F77C-4291-BE67-6071059C0FFA}"/>
              </a:ext>
            </a:extLst>
          </p:cNvPr>
          <p:cNvSpPr/>
          <p:nvPr/>
        </p:nvSpPr>
        <p:spPr>
          <a:xfrm>
            <a:off x="4669402" y="4015196"/>
            <a:ext cx="1271316" cy="741600"/>
          </a:xfrm>
          <a:prstGeom prst="ellipse">
            <a:avLst/>
          </a:prstGeom>
          <a:solidFill>
            <a:schemeClr val="bg1">
              <a:alpha val="44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B70B4-501A-45A9-8614-06F6DE27218C}"/>
              </a:ext>
            </a:extLst>
          </p:cNvPr>
          <p:cNvSpPr/>
          <p:nvPr/>
        </p:nvSpPr>
        <p:spPr>
          <a:xfrm>
            <a:off x="4604093" y="4964463"/>
            <a:ext cx="1401935" cy="1401935"/>
          </a:xfrm>
          <a:prstGeom prst="rect">
            <a:avLst/>
          </a:prstGeom>
          <a:blipFill>
            <a:blip r:embed="rId3"/>
            <a:srcRect/>
            <a:stretch>
              <a:fillRect l="574" t="-1100" r="-102510" b="-4320"/>
            </a:stretch>
          </a:blipFill>
          <a:ln w="5715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CB695-F8E9-4819-A4CC-A5AE2F02EEEF}"/>
              </a:ext>
            </a:extLst>
          </p:cNvPr>
          <p:cNvSpPr/>
          <p:nvPr/>
        </p:nvSpPr>
        <p:spPr>
          <a:xfrm>
            <a:off x="6148042" y="4964463"/>
            <a:ext cx="1401935" cy="1401935"/>
          </a:xfrm>
          <a:prstGeom prst="rect">
            <a:avLst/>
          </a:prstGeom>
          <a:blipFill>
            <a:blip r:embed="rId3"/>
            <a:srcRect/>
            <a:stretch>
              <a:fillRect l="-100968" t="-1100" r="-968" b="-4320"/>
            </a:stretch>
          </a:blipFill>
          <a:ln w="5715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4E7E99-D5B4-4893-8C1F-4FF084DBFD93}"/>
              </a:ext>
            </a:extLst>
          </p:cNvPr>
          <p:cNvSpPr txBox="1"/>
          <p:nvPr/>
        </p:nvSpPr>
        <p:spPr>
          <a:xfrm>
            <a:off x="548331" y="1345276"/>
            <a:ext cx="351704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000" dirty="0">
                <a:solidFill>
                  <a:prstClr val="black"/>
                </a:solidFill>
              </a:rPr>
              <a:t>Radiological findings include:</a:t>
            </a:r>
          </a:p>
        </p:txBody>
      </p:sp>
    </p:spTree>
    <p:extLst>
      <p:ext uri="{BB962C8B-B14F-4D97-AF65-F5344CB8AC3E}">
        <p14:creationId xmlns:p14="http://schemas.microsoft.com/office/powerpoint/2010/main" val="40573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6" grpId="0" animBg="1"/>
      <p:bldP spid="49" grpId="0" animBg="1"/>
      <p:bldP spid="28" grpId="0" animBg="1"/>
      <p:bldP spid="27" grpId="0" animBg="1"/>
      <p:bldP spid="31" grpId="0" animBg="1"/>
      <p:bldP spid="34" grpId="0" animBg="1"/>
      <p:bldP spid="37" grpId="0" animBg="1"/>
      <p:bldP spid="9" grpId="0" animBg="1"/>
      <p:bldP spid="10" grpId="0" animBg="1"/>
      <p:bldP spid="13" grpId="0" animBg="1"/>
      <p:bldP spid="1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04664"/>
            <a:ext cx="11247040" cy="504056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CNS cryptococcosis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659040" cy="5040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 smtClean="0"/>
              <a:t>Most common manifestation of cryptococcal disease.</a:t>
            </a:r>
          </a:p>
          <a:p>
            <a:r>
              <a:rPr lang="en-GB" sz="2000" dirty="0" smtClean="0"/>
              <a:t>CNS pathology include:-</a:t>
            </a:r>
          </a:p>
          <a:p>
            <a:pPr lvl="1"/>
            <a:r>
              <a:rPr lang="en-GB" dirty="0" smtClean="0"/>
              <a:t>Meningitis</a:t>
            </a:r>
          </a:p>
          <a:p>
            <a:pPr lvl="1"/>
            <a:r>
              <a:rPr lang="en-GB" dirty="0" smtClean="0"/>
              <a:t>Meningoencephalitis </a:t>
            </a:r>
          </a:p>
          <a:p>
            <a:pPr lvl="1"/>
            <a:r>
              <a:rPr lang="en-GB" dirty="0" smtClean="0"/>
              <a:t>Mass lesions </a:t>
            </a:r>
          </a:p>
          <a:p>
            <a:r>
              <a:rPr lang="en-GB" sz="2000" dirty="0" smtClean="0"/>
              <a:t>Symptoms are usually </a:t>
            </a:r>
            <a:r>
              <a:rPr lang="en-GB" sz="2000" b="1" dirty="0" smtClean="0"/>
              <a:t>subacute or chronic</a:t>
            </a:r>
            <a:r>
              <a:rPr lang="en-GB" sz="2000" dirty="0" smtClean="0"/>
              <a:t> in nature occurring over several weeks</a:t>
            </a:r>
          </a:p>
          <a:p>
            <a:r>
              <a:rPr lang="en-GB" sz="2000" dirty="0" smtClean="0"/>
              <a:t>Can be </a:t>
            </a:r>
            <a:r>
              <a:rPr lang="en-GB" sz="2000" b="1" dirty="0" smtClean="0"/>
              <a:t>acute</a:t>
            </a:r>
            <a:r>
              <a:rPr lang="en-GB" sz="2000" dirty="0" smtClean="0"/>
              <a:t> in severely immunocompromised patients with high fungal load</a:t>
            </a:r>
          </a:p>
          <a:p>
            <a:pPr lvl="1"/>
            <a:r>
              <a:rPr lang="en-GB" dirty="0" smtClean="0"/>
              <a:t>High CrAg titres</a:t>
            </a:r>
          </a:p>
          <a:p>
            <a:pPr lvl="1"/>
            <a:r>
              <a:rPr lang="en-GB" dirty="0" smtClean="0"/>
              <a:t>High intracranial pressures </a:t>
            </a:r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3429000"/>
            <a:ext cx="5568619" cy="28803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i="1" dirty="0" smtClean="0"/>
              <a:t>C. gattii </a:t>
            </a:r>
            <a:r>
              <a:rPr lang="en-GB" dirty="0" smtClean="0"/>
              <a:t>is more likely to cause </a:t>
            </a:r>
            <a:r>
              <a:rPr lang="en-GB" b="1" i="1" dirty="0" smtClean="0"/>
              <a:t>obstructive hydrocephalus</a:t>
            </a:r>
            <a:r>
              <a:rPr lang="en-GB" dirty="0" smtClean="0"/>
              <a:t> or </a:t>
            </a:r>
            <a:r>
              <a:rPr lang="en-GB" b="1" i="1" dirty="0" smtClean="0"/>
              <a:t>parenchymal mass lesions </a:t>
            </a:r>
            <a:r>
              <a:rPr lang="en-GB" dirty="0"/>
              <a:t>unlike </a:t>
            </a:r>
            <a:r>
              <a:rPr lang="en-GB" i="1" dirty="0"/>
              <a:t>C. neoformans </a:t>
            </a:r>
            <a:endParaRPr lang="en-GB" b="1" i="1" dirty="0" smtClean="0"/>
          </a:p>
          <a:p>
            <a:pPr>
              <a:lnSpc>
                <a:spcPct val="100000"/>
              </a:lnSpc>
            </a:pPr>
            <a:r>
              <a:rPr lang="en-GB" dirty="0" smtClean="0"/>
              <a:t>High intracranial pressures and craniopathies as a result 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Poor response to antifungals </a:t>
            </a:r>
          </a:p>
          <a:p>
            <a:pPr marL="0" indent="0">
              <a:lnSpc>
                <a:spcPct val="170000"/>
              </a:lnSpc>
              <a:buNone/>
            </a:pPr>
            <a:endParaRPr lang="en-GB" sz="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0" y="987879"/>
            <a:ext cx="5568619" cy="2432957"/>
            <a:chOff x="3851920" y="620688"/>
            <a:chExt cx="5040560" cy="24482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680" y="620688"/>
              <a:ext cx="2590800" cy="244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620690"/>
              <a:ext cx="2520280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4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18654"/>
            <a:ext cx="11521280" cy="490066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How do patients with CNS cryptococcosis  present?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66565"/>
            <a:ext cx="5664629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en-GB" sz="2400" b="1" dirty="0"/>
              <a:t>Features </a:t>
            </a:r>
            <a:r>
              <a:rPr lang="en-GB" sz="2400" b="1" dirty="0" smtClean="0"/>
              <a:t>includes:</a:t>
            </a:r>
            <a:endParaRPr lang="en-GB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Headache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Fever /or normal temperature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/>
              <a:t>Slow thinking or confusion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/>
              <a:t>Cranial nerve palsies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/>
              <a:t>Neck stiffness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/>
              <a:t>Coma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Lethargy</a:t>
            </a:r>
          </a:p>
          <a:p>
            <a:pPr lvl="1">
              <a:lnSpc>
                <a:spcPct val="170000"/>
              </a:lnSpc>
            </a:pPr>
            <a:endParaRPr lang="en-GB" sz="1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9912" y="1093569"/>
            <a:ext cx="546869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en-GB" sz="2400" b="1" dirty="0"/>
              <a:t>Features includes: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/>
              <a:t>Confusion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Nausea and vomiting (with increased intracranial pressure)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Obtundation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Blurred vision, photophobia, and diplopia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/>
              <a:t>Hearing defects, seizures, ataxia, aphasia, and choreoathetoid movements</a:t>
            </a:r>
          </a:p>
          <a:p>
            <a:pPr lvl="1">
              <a:lnSpc>
                <a:spcPct val="170000"/>
              </a:lnSpc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95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994122"/>
          </a:xfrm>
        </p:spPr>
        <p:txBody>
          <a:bodyPr>
            <a:normAutofit/>
          </a:bodyPr>
          <a:lstStyle/>
          <a:p>
            <a:r>
              <a:rPr lang="en-GB" b="1" dirty="0"/>
              <a:t>Clinical Manifestations at </a:t>
            </a:r>
            <a:r>
              <a:rPr lang="en-GB" b="1" dirty="0" smtClean="0"/>
              <a:t>Diagnosis </a:t>
            </a:r>
            <a:r>
              <a:rPr lang="mr-IN" b="1" dirty="0" smtClean="0"/>
              <a:t>–</a:t>
            </a:r>
            <a:r>
              <a:rPr lang="en-GB" b="1" dirty="0" smtClean="0"/>
              <a:t> AIDS in Zaire</a:t>
            </a:r>
            <a:endParaRPr lang="en-GB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329234"/>
              </p:ext>
            </p:extLst>
          </p:nvPr>
        </p:nvGraphicFramePr>
        <p:xfrm>
          <a:off x="431371" y="1268759"/>
          <a:ext cx="11137237" cy="478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0095" y="6251018"/>
            <a:ext cx="508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Heyderman </a:t>
            </a:r>
            <a:r>
              <a:rPr lang="en-GB" sz="1600" i="1" dirty="0" smtClean="0"/>
              <a:t>et al., </a:t>
            </a:r>
            <a:r>
              <a:rPr lang="en-GB" sz="1600" i="1" dirty="0"/>
              <a:t>Clin Infect Dis</a:t>
            </a:r>
            <a:r>
              <a:rPr lang="en-GB" sz="1600" dirty="0"/>
              <a:t>. </a:t>
            </a:r>
            <a:r>
              <a:rPr lang="en-GB" sz="1600" dirty="0" smtClean="0"/>
              <a:t>1998;26:</a:t>
            </a:r>
            <a:r>
              <a:rPr lang="en-GB" sz="1600" dirty="0"/>
              <a:t>284-9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A5039-1A09-4544-8341-C75183169FC2}"/>
              </a:ext>
            </a:extLst>
          </p:cNvPr>
          <p:cNvSpPr txBox="1"/>
          <p:nvPr/>
        </p:nvSpPr>
        <p:spPr>
          <a:xfrm rot="16200000">
            <a:off x="137131" y="3105600"/>
            <a:ext cx="1301106" cy="51090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GB" sz="1600" dirty="0">
                <a:solidFill>
                  <a:prstClr val="black"/>
                </a:solidFill>
              </a:rPr>
              <a:t>Patients (%)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586" y="1393406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96%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0246" y="2221305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70%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1660" y="2869783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51%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1590" y="3784671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23%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2471" y="4054871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15%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0374" y="4203481"/>
            <a:ext cx="58010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11%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81788" y="4298050"/>
            <a:ext cx="48122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836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>
          <a:lnSpc>
            <a:spcPct val="170000"/>
          </a:lnSpc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656</Words>
  <Application>Microsoft Office PowerPoint</Application>
  <PresentationFormat>Widescreen</PresentationFormat>
  <Paragraphs>162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Office Theme</vt:lpstr>
      <vt:lpstr>1_Office Theme</vt:lpstr>
      <vt:lpstr>Cryptococcosis: Clinical presentation</vt:lpstr>
      <vt:lpstr>Intended Learning Outcomes</vt:lpstr>
      <vt:lpstr>Clinical manifestation </vt:lpstr>
      <vt:lpstr>Pulmonary cryptococcosis</vt:lpstr>
      <vt:lpstr>Pulmonary cryptococcosis: Clinical manifestations </vt:lpstr>
      <vt:lpstr>Pulmonary Cryptococcosis</vt:lpstr>
      <vt:lpstr>CNS cryptococcosis</vt:lpstr>
      <vt:lpstr>How do patients with CNS cryptococcosis  present?</vt:lpstr>
      <vt:lpstr>Clinical Manifestations at Diagnosis – AIDS in Zaire</vt:lpstr>
      <vt:lpstr>Clinical Manifestations at Diagnosis - France</vt:lpstr>
      <vt:lpstr>How else can cryptococcosis manifest?</vt:lpstr>
      <vt:lpstr>How else can cryptococcosis manifest?</vt:lpstr>
      <vt:lpstr>Disseminated cryptococcosis - Summary 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Chainsaw Communications</dc:creator>
  <cp:lastModifiedBy>Elizabeth Bradshaw</cp:lastModifiedBy>
  <cp:revision>539</cp:revision>
  <dcterms:created xsi:type="dcterms:W3CDTF">2017-06-05T09:25:22Z</dcterms:created>
  <dcterms:modified xsi:type="dcterms:W3CDTF">2019-06-26T14:16:06Z</dcterms:modified>
</cp:coreProperties>
</file>