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3" r:id="rId2"/>
    <p:sldMasterId id="2147483696" r:id="rId3"/>
    <p:sldMasterId id="2147483708" r:id="rId4"/>
    <p:sldMasterId id="2147483727" r:id="rId5"/>
    <p:sldMasterId id="2147483739" r:id="rId6"/>
    <p:sldMasterId id="2147483741" r:id="rId7"/>
  </p:sldMasterIdLst>
  <p:notesMasterIdLst>
    <p:notesMasterId r:id="rId22"/>
  </p:notesMasterIdLst>
  <p:sldIdLst>
    <p:sldId id="256" r:id="rId8"/>
    <p:sldId id="270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19" r:id="rId20"/>
    <p:sldId id="33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060" userDrawn="1">
          <p15:clr>
            <a:srgbClr val="A4A3A4"/>
          </p15:clr>
        </p15:guide>
        <p15:guide id="4" pos="4717" userDrawn="1">
          <p15:clr>
            <a:srgbClr val="A4A3A4"/>
          </p15:clr>
        </p15:guide>
        <p15:guide id="5" orient="horz" pos="3634" userDrawn="1">
          <p15:clr>
            <a:srgbClr val="A4A3A4"/>
          </p15:clr>
        </p15:guide>
        <p15:guide id="7" orient="horz" pos="3543" userDrawn="1">
          <p15:clr>
            <a:srgbClr val="A4A3A4"/>
          </p15:clr>
        </p15:guide>
        <p15:guide id="8" pos="47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insaw Communications" initials="C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2" autoAdjust="0"/>
    <p:restoredTop sz="96215" autoAdjust="0"/>
  </p:normalViewPr>
  <p:slideViewPr>
    <p:cSldViewPr snapToGrid="0" showGuides="1">
      <p:cViewPr varScale="1">
        <p:scale>
          <a:sx n="115" d="100"/>
          <a:sy n="115" d="100"/>
        </p:scale>
        <p:origin x="1620" y="108"/>
      </p:cViewPr>
      <p:guideLst>
        <p:guide orient="horz" pos="1094"/>
        <p:guide pos="2880"/>
        <p:guide pos="1060"/>
        <p:guide pos="4717"/>
        <p:guide orient="horz" pos="3634"/>
        <p:guide orient="horz" pos="3543"/>
        <p:guide pos="47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1648881136299"/>
          <c:y val="6.8977569256828006E-2"/>
          <c:w val="0.88406756541142095"/>
          <c:h val="0.69292322602169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8D7E"/>
            </a:solidFill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Headache </c:v>
                </c:pt>
                <c:pt idx="1">
                  <c:v>Meningism </c:v>
                </c:pt>
                <c:pt idx="2">
                  <c:v>Fever</c:v>
                </c:pt>
                <c:pt idx="3">
                  <c:v>Stiff neck</c:v>
                </c:pt>
                <c:pt idx="4">
                  <c:v>Vomiting </c:v>
                </c:pt>
                <c:pt idx="5">
                  <c:v>Photophobia</c:v>
                </c:pt>
                <c:pt idx="6">
                  <c:v>Altererd mental status</c:v>
                </c:pt>
                <c:pt idx="7">
                  <c:v>Seizures</c:v>
                </c:pt>
                <c:pt idx="8">
                  <c:v>Focal neurological signs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96</c:v>
                </c:pt>
                <c:pt idx="1">
                  <c:v>70</c:v>
                </c:pt>
                <c:pt idx="2">
                  <c:v>51</c:v>
                </c:pt>
                <c:pt idx="3">
                  <c:v>48</c:v>
                </c:pt>
                <c:pt idx="4">
                  <c:v>41</c:v>
                </c:pt>
                <c:pt idx="5">
                  <c:v>23</c:v>
                </c:pt>
                <c:pt idx="6">
                  <c:v>15</c:v>
                </c:pt>
                <c:pt idx="7">
                  <c:v>11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B-4E1F-AB29-B32497BB32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Headache </c:v>
                </c:pt>
                <c:pt idx="1">
                  <c:v>Meningism </c:v>
                </c:pt>
                <c:pt idx="2">
                  <c:v>Fever</c:v>
                </c:pt>
                <c:pt idx="3">
                  <c:v>Stiff neck</c:v>
                </c:pt>
                <c:pt idx="4">
                  <c:v>Vomiting </c:v>
                </c:pt>
                <c:pt idx="5">
                  <c:v>Photophobia</c:v>
                </c:pt>
                <c:pt idx="6">
                  <c:v>Altererd mental status</c:v>
                </c:pt>
                <c:pt idx="7">
                  <c:v>Seizures</c:v>
                </c:pt>
                <c:pt idx="8">
                  <c:v>Focal neurological signs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F16B-4E1F-AB29-B32497BB32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Headache </c:v>
                </c:pt>
                <c:pt idx="1">
                  <c:v>Meningism </c:v>
                </c:pt>
                <c:pt idx="2">
                  <c:v>Fever</c:v>
                </c:pt>
                <c:pt idx="3">
                  <c:v>Stiff neck</c:v>
                </c:pt>
                <c:pt idx="4">
                  <c:v>Vomiting </c:v>
                </c:pt>
                <c:pt idx="5">
                  <c:v>Photophobia</c:v>
                </c:pt>
                <c:pt idx="6">
                  <c:v>Altererd mental status</c:v>
                </c:pt>
                <c:pt idx="7">
                  <c:v>Seizures</c:v>
                </c:pt>
                <c:pt idx="8">
                  <c:v>Focal neurological signs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F16B-4E1F-AB29-B32497BB32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2"/>
        <c:overlap val="100"/>
        <c:axId val="2134908408"/>
        <c:axId val="2137712840"/>
      </c:barChart>
      <c:catAx>
        <c:axId val="2134908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2137712840"/>
        <c:crosses val="autoZero"/>
        <c:auto val="1"/>
        <c:lblAlgn val="ctr"/>
        <c:lblOffset val="100"/>
        <c:noMultiLvlLbl val="0"/>
      </c:catAx>
      <c:valAx>
        <c:axId val="2137712840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2134908408"/>
        <c:crosses val="autoZero"/>
        <c:crossBetween val="between"/>
        <c:majorUnit val="20"/>
      </c:valAx>
      <c:spPr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70938810607597E-2"/>
          <c:y val="3.2214529580565997E-2"/>
          <c:w val="0.92789727306836201"/>
          <c:h val="0.68854140693501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B8D7E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Fever</c:v>
                </c:pt>
                <c:pt idx="1">
                  <c:v>Headache</c:v>
                </c:pt>
                <c:pt idx="2">
                  <c:v>Stiff Neck</c:v>
                </c:pt>
                <c:pt idx="3">
                  <c:v>Changes in Mental Status</c:v>
                </c:pt>
                <c:pt idx="4">
                  <c:v>Cranial Nerve Deficit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</c:v>
                </c:pt>
                <c:pt idx="1">
                  <c:v>67</c:v>
                </c:pt>
                <c:pt idx="2">
                  <c:v>37</c:v>
                </c:pt>
                <c:pt idx="3">
                  <c:v>29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0-4A6B-B812-B36680821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-45"/>
        <c:axId val="2127177208"/>
        <c:axId val="2127179672"/>
      </c:barChart>
      <c:catAx>
        <c:axId val="212717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2127179672"/>
        <c:crosses val="autoZero"/>
        <c:auto val="1"/>
        <c:lblAlgn val="ctr"/>
        <c:lblOffset val="100"/>
        <c:noMultiLvlLbl val="0"/>
      </c:catAx>
      <c:valAx>
        <c:axId val="212717967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2717720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27055664209899"/>
          <c:y val="6.8977569256828006E-2"/>
          <c:w val="0.84272944335790101"/>
          <c:h val="0.61005905757558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HIV +</c:v>
                </c:pt>
              </c:strCache>
            </c:strRef>
          </c:tx>
          <c:spPr>
            <a:solidFill>
              <a:srgbClr val="3B8D7E"/>
            </a:solidFill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Fever</c:v>
                </c:pt>
                <c:pt idx="1">
                  <c:v>Meningism</c:v>
                </c:pt>
                <c:pt idx="2">
                  <c:v>Abnormal neurology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70.099999999999994</c:v>
                </c:pt>
                <c:pt idx="1">
                  <c:v>68.400000000000006</c:v>
                </c:pt>
                <c:pt idx="2">
                  <c:v>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1-41D8-B081-51DB1CA086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 -</c:v>
                </c:pt>
              </c:strCache>
            </c:strRef>
          </c:tx>
          <c:spPr>
            <a:solidFill>
              <a:srgbClr val="7F7F7F"/>
            </a:solidFill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Fever</c:v>
                </c:pt>
                <c:pt idx="1">
                  <c:v>Meningism</c:v>
                </c:pt>
                <c:pt idx="2">
                  <c:v>Abnormal neurology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54.7</c:v>
                </c:pt>
                <c:pt idx="1">
                  <c:v>37.700000000000003</c:v>
                </c:pt>
                <c:pt idx="2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51-41D8-B081-51DB1CA086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9"/>
        <c:axId val="-2071033736"/>
        <c:axId val="-2071006632"/>
      </c:barChart>
      <c:catAx>
        <c:axId val="-2071033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071006632"/>
        <c:crosses val="autoZero"/>
        <c:auto val="1"/>
        <c:lblAlgn val="ctr"/>
        <c:lblOffset val="100"/>
        <c:noMultiLvlLbl val="0"/>
      </c:catAx>
      <c:valAx>
        <c:axId val="-2071006632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crossAx val="-2071033736"/>
        <c:crosses val="autoZero"/>
        <c:crossBetween val="between"/>
        <c:majorUnit val="20"/>
      </c:valAx>
      <c:spPr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0.42652</cdr:x>
      <cdr:y>0.35434</cdr:y>
    </cdr:from>
    <cdr:to>
      <cdr:x>0.47997</cdr:x>
      <cdr:y>0.42512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1749" y="1420843"/>
          <a:ext cx="442585" cy="2838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 anchorCtr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48%</a:t>
          </a:r>
        </a:p>
      </cdr:txBody>
    </cdr:sp>
  </cdr:relSizeAnchor>
  <cdr:relSizeAnchor xmlns:cdr="http://schemas.openxmlformats.org/drawingml/2006/chartDrawing">
    <cdr:from>
      <cdr:x>0.5224</cdr:x>
      <cdr:y>0.40986</cdr:y>
    </cdr:from>
    <cdr:to>
      <cdr:x>0.57586</cdr:x>
      <cdr:y>0.48064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667" y="1643463"/>
          <a:ext cx="442669" cy="2838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 anchorCtr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/>
            <a:t>41%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C77B9-1F18-4ABA-ACC9-6869E87D2337}" type="datetimeFigureOut">
              <a:rPr lang="en-GB" smtClean="0"/>
              <a:t>03/07/2019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D72A-2628-438E-B93E-229916FBB6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4540233"/>
            <a:ext cx="5629275" cy="8239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40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DA70F9-A890-47CC-B3E6-C8D8170EFEF5}"/>
              </a:ext>
            </a:extLst>
          </p:cNvPr>
          <p:cNvGrpSpPr/>
          <p:nvPr/>
        </p:nvGrpSpPr>
        <p:grpSpPr>
          <a:xfrm>
            <a:off x="-1587" y="2167683"/>
            <a:ext cx="9145587" cy="2172702"/>
            <a:chOff x="-1587" y="1538446"/>
            <a:chExt cx="12195175" cy="289718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7024B27E-263F-4581-A64B-14F6AAAB66BF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4FA2CD4B-C00E-4B0D-8093-859AE363C6B2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65BBBC9-A3B4-42F6-929E-FB2E6C754F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4693" r="-4693"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0"/>
            <a:ext cx="9144000" cy="457086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81"/>
            <a:ext cx="9144000" cy="6291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770"/>
            <a:ext cx="3064669" cy="1069808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90" y="1538446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2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7487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2">
                <a:defRPr/>
              </a:pPr>
              <a:endParaRPr lang="en-GB" sz="1000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2">
                <a:defRPr/>
              </a:pPr>
              <a:endParaRPr lang="en-GB" sz="1000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2">
              <a:defRPr/>
            </a:pPr>
            <a:endParaRPr lang="en-GB" sz="1000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7" y="1803401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1500"/>
            </a:lvl1pPr>
            <a:lvl2pPr>
              <a:buClr>
                <a:schemeClr val="accent4"/>
              </a:buClr>
              <a:defRPr sz="1350"/>
            </a:lvl2pPr>
            <a:lvl3pPr>
              <a:buClr>
                <a:schemeClr val="accent4"/>
              </a:buClr>
              <a:defRPr sz="1200"/>
            </a:lvl3pPr>
            <a:lvl4pPr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/>
        </p:nvSpPr>
        <p:spPr>
          <a:xfrm>
            <a:off x="4841337" y="1705498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2">
              <a:defRPr/>
            </a:pPr>
            <a:endParaRPr lang="en-GB" sz="1000" kern="0">
              <a:solidFill>
                <a:srgbClr val="767676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16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7" y="1705497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C302-F7CB-47D7-B427-D7FDE2210F2A}" type="datetime1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9855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2978887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08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2978887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2978887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2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1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5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5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5" y="1803400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7" y="1705497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1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2" y="491017"/>
            <a:ext cx="8210938" cy="587397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5" name="Rectangle 24"/>
          <p:cNvSpPr/>
          <p:nvPr userDrawn="1"/>
        </p:nvSpPr>
        <p:spPr>
          <a:xfrm>
            <a:off x="554255" y="578741"/>
            <a:ext cx="8035491" cy="5698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schemeClr val="bg1">
                    <a:lumMod val="95000"/>
                  </a:schemeClr>
                </a:solidFill>
              </a:rPr>
              <a:t>Template</a:t>
            </a:r>
            <a:endParaRPr lang="en-GB" sz="11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7994966" y="610142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900" b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26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7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2978889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0" y="2069012"/>
            <a:ext cx="9144000" cy="2675173"/>
            <a:chOff x="0" y="1665210"/>
            <a:chExt cx="12192000" cy="267517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474769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47E2-268E-4673-9545-7860F437D078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047F-0219-4A42-B3F4-2BECFDDF2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48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0E6E-692F-489F-ACA2-ED95A78BA5B4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D500-8054-4F87-A301-DFD2B0BB47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9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3A98-D478-40B7-8BEC-0C282E7B3FB3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B78A-D6C6-4B9C-9230-2A18937399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36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24E2-CEBB-4450-BA2A-5D5ACD224B7D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CCCD-9564-4989-8BCB-5493CF6DE4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8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F191-4620-4EDF-B815-45CF601972A0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9B37D-09A7-41B5-B531-1E9A4D44A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4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969A-4D7D-48FC-9F1D-5354B86929C0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D473-38F0-4D29-8ED5-9F7F18C6F9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642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D84A-ED3E-42B1-9AB1-7850876FCBD2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ACD5-F22B-430B-80D9-2EFDC9A86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21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9FE4-334C-4B31-915A-7CA1D8F01B83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BFAF-81C5-4A4D-AF36-5361F6E7CF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68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282B-F1CF-40D2-A807-A02FD269827D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C4CF-6015-400E-AF8F-98CF1EC11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8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955F-8AE5-4E7D-9213-5F078F740D2A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338FA-3C4B-4B2F-86A0-0B51779C5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2978889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0" y="2069012"/>
            <a:ext cx="9144000" cy="2675173"/>
            <a:chOff x="0" y="1665210"/>
            <a:chExt cx="12192000" cy="2675173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381870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84DF-DAAB-4820-B42E-B5E99179146E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6C50-50A8-4FCC-9BA3-48D1F4FFE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59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/>
        </p:nvSpPr>
        <p:spPr>
          <a:xfrm>
            <a:off x="0" y="1665213"/>
            <a:ext cx="9144000" cy="45708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/>
        </p:nvSpPr>
        <p:spPr>
          <a:xfrm flipV="1">
            <a:off x="0" y="3711285"/>
            <a:ext cx="9144000" cy="62910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4540245"/>
            <a:ext cx="5629275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41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047E2-268E-4673-9545-7860F437D078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5047F-0219-4A42-B3F4-2BECFDDF2A7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9" y="312771"/>
            <a:ext cx="3064669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/>
        </p:nvSpPr>
        <p:spPr bwMode="auto">
          <a:xfrm>
            <a:off x="-1185" y="1538447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51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5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41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5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46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5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1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6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0E6E-692F-489F-ACA2-ED95A78BA5B4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86" y="6191089"/>
            <a:ext cx="890587" cy="425763"/>
          </a:xfrm>
        </p:spPr>
        <p:txBody>
          <a:bodyPr/>
          <a:lstStyle/>
          <a:p>
            <a:pPr>
              <a:defRPr/>
            </a:pPr>
            <a:fld id="{3CEFD500-8054-4F87-A301-DFD2B0BB47B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72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93A98-D478-40B7-8BEC-0C282E7B3FB3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2B78A-D6C6-4B9C-9230-2A18937399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246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424E2-CEBB-4450-BA2A-5D5ACD224B7D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2CCCD-9564-4989-8BCB-5493CF6DE4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287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3F191-4620-4EDF-B815-45CF601972A0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9B37D-09A7-41B5-B531-1E9A4D44A2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90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12"/>
            <a:ext cx="6251002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B969A-4D7D-48FC-9F1D-5354B86929C0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DD473-38F0-4D29-8ED5-9F7F18C6F9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3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/>
        </p:nvGrpSpPr>
        <p:grpSpPr>
          <a:xfrm>
            <a:off x="-1189" y="1942249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0" y="2978889"/>
            <a:ext cx="5629275" cy="823913"/>
          </a:xfr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90" y="1942248"/>
            <a:ext cx="9146381" cy="2897188"/>
            <a:chOff x="-1587" y="1538446"/>
            <a:chExt cx="12195175" cy="2897188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289466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1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/>
        </p:nvGrpSpPr>
        <p:grpSpPr>
          <a:xfrm>
            <a:off x="754162" y="1624608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/>
        </p:nvSpPr>
        <p:spPr>
          <a:xfrm>
            <a:off x="4764187" y="1624608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33" y="1803402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/>
        </p:nvSpPr>
        <p:spPr>
          <a:xfrm>
            <a:off x="4841338" y="1705499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1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4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12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97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ED84A-ED3E-42B1-9AB1-7850876FCBD2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1ACD5-F22B-430B-80D9-2EFDC9A86A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39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C9FE4-334C-4B31-915A-7CA1D8F01B83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BFAF-81C5-4A4D-AF36-5361F6E7CFC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57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B282B-F1CF-40D2-A807-A02FD269827D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AC4CF-6015-400E-AF8F-98CF1EC1170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27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0955F-8AE5-4E7D-9213-5F078F740D2A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338FA-3C4B-4B2F-86A0-0B51779C513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151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36512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F184DF-DAAB-4820-B42E-B5E99179146E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86C50-50A8-4FCC-9BA3-48D1F4FFEF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337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6533" y="491017"/>
            <a:ext cx="8210938" cy="58739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4259" y="578741"/>
            <a:ext cx="8035491" cy="56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/>
        </p:nvSpPr>
        <p:spPr>
          <a:xfrm rot="2700000">
            <a:off x="7994966" y="610157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77C1E-02CF-4949-A288-1F51B7803074}" type="datetimeFigureOut">
              <a:rPr lang="en-GB" smtClean="0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BF48-8B7A-4B12-AD3C-3827B205FB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7D3412-72AE-4098-8035-24F0B104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8209" y="6234111"/>
            <a:ext cx="640555" cy="425763"/>
          </a:xfrm>
        </p:spPr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97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60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7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37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1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6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91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4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36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88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7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477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04414A3A-579E-47EB-B1A5-6551AD0FD798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686EFFEA-425E-403C-954B-810322865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34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51D1805-2EF8-4B6F-9C9D-A87449107E81}"/>
              </a:ext>
            </a:extLst>
          </p:cNvPr>
          <p:cNvSpPr/>
          <p:nvPr userDrawn="1"/>
        </p:nvSpPr>
        <p:spPr>
          <a:xfrm>
            <a:off x="0" y="1665218"/>
            <a:ext cx="9144000" cy="45708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D3AC8B5F-D32D-4ABC-8C14-425876D36D0D}"/>
              </a:ext>
            </a:extLst>
          </p:cNvPr>
          <p:cNvSpPr/>
          <p:nvPr userDrawn="1"/>
        </p:nvSpPr>
        <p:spPr>
          <a:xfrm flipV="1">
            <a:off x="0" y="3711290"/>
            <a:ext cx="9144000" cy="629103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4540245"/>
            <a:ext cx="5629275" cy="82391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48" y="5481945"/>
            <a:ext cx="5629275" cy="57137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2" y="312771"/>
            <a:ext cx="3064669" cy="1069808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87" y="1538447"/>
            <a:ext cx="9146381" cy="2897188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42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980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7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4067A7-C615-4492-BF8E-E43C195C8B81}"/>
              </a:ext>
            </a:extLst>
          </p:cNvPr>
          <p:cNvGrpSpPr/>
          <p:nvPr userDrawn="1"/>
        </p:nvGrpSpPr>
        <p:grpSpPr>
          <a:xfrm>
            <a:off x="-1187" y="1942251"/>
            <a:ext cx="9146381" cy="2897188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48" y="2978901"/>
            <a:ext cx="5629275" cy="823913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4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91" y="6191089"/>
            <a:ext cx="890587" cy="425763"/>
          </a:xfrm>
        </p:spPr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604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75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86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33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8"/>
            <a:ext cx="6251002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/>
              <a:t>03/07/2019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690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8BE879-BCC1-4C76-8DD5-F8AC7E6C0411}"/>
              </a:ext>
            </a:extLst>
          </p:cNvPr>
          <p:cNvGrpSpPr/>
          <p:nvPr userDrawn="1"/>
        </p:nvGrpSpPr>
        <p:grpSpPr>
          <a:xfrm>
            <a:off x="754162" y="1624608"/>
            <a:ext cx="3636036" cy="4298083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id="{4299DDD8-2AB0-47EC-B94E-AD9FE778E4AD}"/>
              </a:ext>
            </a:extLst>
          </p:cNvPr>
          <p:cNvSpPr/>
          <p:nvPr userDrawn="1"/>
        </p:nvSpPr>
        <p:spPr>
          <a:xfrm>
            <a:off x="4764187" y="1624608"/>
            <a:ext cx="3636036" cy="4298083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34" y="1803402"/>
            <a:ext cx="3305175" cy="3924300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D04F97B5-AC56-416D-8DCE-2D59A08505D1}"/>
              </a:ext>
            </a:extLst>
          </p:cNvPr>
          <p:cNvSpPr/>
          <p:nvPr userDrawn="1"/>
        </p:nvSpPr>
        <p:spPr>
          <a:xfrm>
            <a:off x="4841338" y="1705499"/>
            <a:ext cx="3481736" cy="4136301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561608"/>
            <a:ext cx="6251002" cy="5683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83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85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86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948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654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5" y="365134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29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3" y="491017"/>
            <a:ext cx="8210938" cy="587397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54266" y="578741"/>
            <a:ext cx="8035491" cy="5698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7994966" y="610155"/>
            <a:ext cx="895192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/>
              <a:t>03/07/2019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8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/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8209" y="6234111"/>
            <a:ext cx="640555" cy="425763"/>
          </a:xfrm>
        </p:spPr>
        <p:txBody>
          <a:bodyPr/>
          <a:lstStyle/>
          <a:p>
            <a:fld id="{A467CFB7-EA22-4749-943B-EC61D0995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1495F8-3433-49A5-8F52-3549AAE5B1F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17" y="264272"/>
            <a:ext cx="1798756" cy="47093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2DB5E9D-BA2A-43AD-864C-FF4C75C62F55}"/>
              </a:ext>
            </a:extLst>
          </p:cNvPr>
          <p:cNvGrpSpPr/>
          <p:nvPr/>
        </p:nvGrpSpPr>
        <p:grpSpPr>
          <a:xfrm>
            <a:off x="-3175" y="0"/>
            <a:ext cx="9147175" cy="326176"/>
            <a:chOff x="-3175" y="0"/>
            <a:chExt cx="12198350" cy="434977"/>
          </a:xfrm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971F67E-146C-4630-9D41-DD22E721EE41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C06DDE0-503D-4BF7-9A4B-1CC05EBE9F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764DD9-BD83-4209-AFCB-C8731BBC657E}"/>
              </a:ext>
            </a:extLst>
          </p:cNvPr>
          <p:cNvGrpSpPr/>
          <p:nvPr/>
        </p:nvGrpSpPr>
        <p:grpSpPr>
          <a:xfrm flipH="1" flipV="1">
            <a:off x="-3175" y="6572301"/>
            <a:ext cx="9147175" cy="285700"/>
            <a:chOff x="-3175" y="0"/>
            <a:chExt cx="12198350" cy="434977"/>
          </a:xfrm>
        </p:grpSpPr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91E71FEB-543B-45C5-B75A-724683C30C6A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DA7FE7AC-3900-4404-A8B5-CE4B2EBF18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03" y="-471488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0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/>
              <a:t>03/07/2019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6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09" y="6234111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9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 userDrawn="1"/>
        </p:nvSpPr>
        <p:spPr>
          <a:xfrm rot="16200000">
            <a:off x="2095501" y="-471488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 userDrawn="1"/>
        </p:nvGrpSpPr>
        <p:grpSpPr>
          <a:xfrm>
            <a:off x="-2382" y="0"/>
            <a:ext cx="9148763" cy="434977"/>
            <a:chOff x="-3175" y="0"/>
            <a:chExt cx="12198350" cy="434977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17253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79" r:id="rId12"/>
    <p:sldLayoutId id="2147483663" r:id="rId13"/>
    <p:sldLayoutId id="2147483666" r:id="rId14"/>
    <p:sldLayoutId id="2147483664" r:id="rId15"/>
    <p:sldLayoutId id="2147483665" r:id="rId16"/>
    <p:sldLayoutId id="2147483661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7428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5571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4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13000">
              <a:srgbClr val="1C0B4E"/>
            </a:gs>
            <a:gs pos="28999">
              <a:srgbClr val="400040"/>
            </a:gs>
            <a:gs pos="63000">
              <a:srgbClr val="8F0040"/>
            </a:gs>
            <a:gs pos="85001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933827"/>
            <a:ext cx="8229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GB" altLang="en-US"/>
          </a:p>
          <a:p>
            <a:pPr lvl="3"/>
            <a:r>
              <a:rPr lang="en-GB" altLang="en-US"/>
              <a:t>   www.life-worldwide.org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0" y="836613"/>
            <a:ext cx="705802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3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77C1E-02CF-4949-A288-1F51B7803074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8BF48-8B7A-4B12-AD3C-3827B205F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 rot="5400000">
            <a:off x="5449888" y="3321050"/>
            <a:ext cx="6858000" cy="215900"/>
          </a:xfrm>
          <a:prstGeom prst="rect">
            <a:avLst/>
          </a:prstGeom>
          <a:gradFill flip="none" rotWithShape="1">
            <a:gsLst>
              <a:gs pos="6350">
                <a:srgbClr val="FF8D89"/>
              </a:gs>
              <a:gs pos="0">
                <a:schemeClr val="accent1">
                  <a:tint val="66000"/>
                  <a:satMod val="160000"/>
                </a:schemeClr>
              </a:gs>
              <a:gs pos="56000">
                <a:schemeClr val="accent1">
                  <a:tint val="44500"/>
                  <a:satMod val="160000"/>
                  <a:alpha val="73000"/>
                </a:schemeClr>
              </a:gs>
              <a:gs pos="85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9" y="6284915"/>
            <a:ext cx="20161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74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11" y="-471484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12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2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4" y="352438"/>
            <a:ext cx="1799069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/>
        </p:nvGrpSpPr>
        <p:grpSpPr>
          <a:xfrm>
            <a:off x="-2382" y="4"/>
            <a:ext cx="9148763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18" y="6234113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0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52">
          <p15:clr>
            <a:srgbClr val="F26B43"/>
          </p15:clr>
        </p15:guide>
        <p15:guide id="4" orient="horz" pos="40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31742D1-0626-42C1-ABEE-70B8080896C0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B299DA7-1919-47E4-8F63-405B232377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449888" y="3321054"/>
            <a:ext cx="6858000" cy="215900"/>
          </a:xfrm>
          <a:prstGeom prst="rect">
            <a:avLst/>
          </a:prstGeom>
          <a:gradFill flip="none" rotWithShape="1">
            <a:gsLst>
              <a:gs pos="6350">
                <a:srgbClr val="FF8D89"/>
              </a:gs>
              <a:gs pos="0">
                <a:schemeClr val="accent1">
                  <a:tint val="66000"/>
                  <a:satMod val="160000"/>
                </a:schemeClr>
              </a:gs>
              <a:gs pos="56000">
                <a:schemeClr val="accent1">
                  <a:tint val="44500"/>
                  <a:satMod val="160000"/>
                  <a:alpha val="73000"/>
                </a:schemeClr>
              </a:gs>
              <a:gs pos="85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3626" y="6122989"/>
            <a:ext cx="26320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13000">
              <a:srgbClr val="1C0B4E"/>
            </a:gs>
            <a:gs pos="28999">
              <a:srgbClr val="400040"/>
            </a:gs>
            <a:gs pos="63000">
              <a:srgbClr val="8F0040"/>
            </a:gs>
            <a:gs pos="85001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933832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US"/>
          </a:p>
          <a:p>
            <a:pPr lvl="3"/>
            <a:r>
              <a:rPr lang="en-US"/>
              <a:t>   www.life-worldwide.org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90" y="836613"/>
            <a:ext cx="705802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07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7E4F345-F01D-48AD-B180-861EBE1F5055}"/>
              </a:ext>
            </a:extLst>
          </p:cNvPr>
          <p:cNvSpPr/>
          <p:nvPr/>
        </p:nvSpPr>
        <p:spPr>
          <a:xfrm rot="16200000">
            <a:off x="2095512" y="-471484"/>
            <a:ext cx="495299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561608"/>
            <a:ext cx="6251002" cy="568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47" y="1337869"/>
            <a:ext cx="8543925" cy="4489451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62531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31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D06E57-B92B-42EF-BF1A-A363666330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7" y="352437"/>
            <a:ext cx="1799069" cy="6280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7C5B3-111A-4321-826F-D24144A56954}"/>
              </a:ext>
            </a:extLst>
          </p:cNvPr>
          <p:cNvGrpSpPr/>
          <p:nvPr/>
        </p:nvGrpSpPr>
        <p:grpSpPr>
          <a:xfrm>
            <a:off x="-2382" y="8"/>
            <a:ext cx="9148763" cy="434977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C8BC69-2D93-4118-AE75-14B8A68DBB7A}"/>
              </a:ext>
            </a:extLst>
          </p:cNvPr>
          <p:cNvGrpSpPr/>
          <p:nvPr/>
        </p:nvGrpSpPr>
        <p:grpSpPr>
          <a:xfrm flipH="1" flipV="1">
            <a:off x="-2382" y="6476999"/>
            <a:ext cx="9148763" cy="38100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21" y="6234113"/>
            <a:ext cx="640555" cy="4257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6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2">
          <p15:clr>
            <a:srgbClr val="F26B43"/>
          </p15:clr>
        </p15:guide>
        <p15:guide id="2" pos="7428">
          <p15:clr>
            <a:srgbClr val="F26B43"/>
          </p15:clr>
        </p15:guide>
        <p15:guide id="3" orient="horz" pos="252">
          <p15:clr>
            <a:srgbClr val="F26B43"/>
          </p15:clr>
        </p15:guide>
        <p15:guide id="4" orient="horz" pos="4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9460-C231-4267-B89F-FABCA4596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86" y="4438995"/>
            <a:ext cx="8104129" cy="748145"/>
          </a:xfrm>
        </p:spPr>
        <p:txBody>
          <a:bodyPr>
            <a:normAutofit/>
          </a:bodyPr>
          <a:lstStyle/>
          <a:p>
            <a:r>
              <a:rPr lang="en-GB" sz="3600" b="1" dirty="0"/>
              <a:t>Cryptococcosis: Clinical presentation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73452-B891-4421-A425-F0A422E07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5311833"/>
            <a:ext cx="6081712" cy="1165167"/>
          </a:xfrm>
        </p:spPr>
        <p:txBody>
          <a:bodyPr>
            <a:normAutofit/>
          </a:bodyPr>
          <a:lstStyle/>
          <a:p>
            <a:r>
              <a:rPr lang="en-GB" sz="1800" dirty="0"/>
              <a:t>David W. Denning</a:t>
            </a:r>
          </a:p>
          <a:p>
            <a:r>
              <a:rPr lang="en-GB" sz="1800" dirty="0"/>
              <a:t>The University of Manchester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296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Clinical Manifestations at Diagnosis </a:t>
            </a:r>
            <a:r>
              <a:rPr lang="en-GB" sz="2400" b="1" dirty="0"/>
              <a:t>-</a:t>
            </a:r>
            <a:r>
              <a:rPr lang="en-GB" sz="2800" b="1" dirty="0"/>
              <a:t> France</a:t>
            </a:r>
            <a:endParaRPr lang="en-GB" sz="24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AD062D-13CD-4524-80C4-C22950588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959634"/>
              </p:ext>
            </p:extLst>
          </p:nvPr>
        </p:nvGraphicFramePr>
        <p:xfrm>
          <a:off x="495630" y="1358950"/>
          <a:ext cx="4242625" cy="351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6A5039-1A09-4544-8341-C75183169FC2}"/>
              </a:ext>
            </a:extLst>
          </p:cNvPr>
          <p:cNvSpPr txBox="1"/>
          <p:nvPr/>
        </p:nvSpPr>
        <p:spPr>
          <a:xfrm rot="16200000">
            <a:off x="-313954" y="2598524"/>
            <a:ext cx="1301106" cy="51090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GB" sz="1600" dirty="0">
                <a:solidFill>
                  <a:prstClr val="black"/>
                </a:solidFill>
              </a:rPr>
              <a:t>Patients (%)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E704D-288C-45B4-B097-5C1382C9B4BC}"/>
              </a:ext>
            </a:extLst>
          </p:cNvPr>
          <p:cNvSpPr txBox="1"/>
          <p:nvPr/>
        </p:nvSpPr>
        <p:spPr>
          <a:xfrm>
            <a:off x="928848" y="4990439"/>
            <a:ext cx="4836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prstClr val="black"/>
                </a:solidFill>
              </a:rPr>
              <a:t>Darras</a:t>
            </a:r>
            <a:r>
              <a:rPr lang="en-GB" sz="1400" dirty="0">
                <a:solidFill>
                  <a:prstClr val="black"/>
                </a:solidFill>
              </a:rPr>
              <a:t>-Joly 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r>
              <a:rPr lang="en-GB" sz="1400" i="1" dirty="0">
                <a:solidFill>
                  <a:prstClr val="black"/>
                </a:solidFill>
              </a:rPr>
              <a:t>et al</a:t>
            </a:r>
            <a:r>
              <a:rPr lang="en-GB" sz="1400" dirty="0">
                <a:solidFill>
                  <a:prstClr val="black"/>
                </a:solidFill>
              </a:rPr>
              <a:t>. </a:t>
            </a:r>
            <a:r>
              <a:rPr lang="en-GB" sz="1400" i="1" dirty="0">
                <a:solidFill>
                  <a:prstClr val="black"/>
                </a:solidFill>
              </a:rPr>
              <a:t>Clin Infect </a:t>
            </a:r>
            <a:r>
              <a:rPr lang="en-GB" sz="1400" i="1" dirty="0" smtClean="0">
                <a:solidFill>
                  <a:prstClr val="black"/>
                </a:solidFill>
              </a:rPr>
              <a:t>Dis</a:t>
            </a:r>
            <a:r>
              <a:rPr lang="en-GB" sz="1400" dirty="0" smtClean="0">
                <a:solidFill>
                  <a:prstClr val="black"/>
                </a:solidFill>
              </a:rPr>
              <a:t>.1996;23:369-76</a:t>
            </a:r>
            <a:endParaRPr lang="en-GB" sz="1400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735341"/>
              </p:ext>
            </p:extLst>
          </p:nvPr>
        </p:nvGraphicFramePr>
        <p:xfrm>
          <a:off x="4738255" y="1358950"/>
          <a:ext cx="4256115" cy="378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170" y="4972444"/>
            <a:ext cx="4583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Dromer </a:t>
            </a:r>
            <a:r>
              <a:rPr lang="en-GB" sz="1400" i="1" dirty="0" smtClean="0"/>
              <a:t>et al., </a:t>
            </a:r>
            <a:r>
              <a:rPr lang="en-GB" sz="1400" i="1" dirty="0" err="1" smtClean="0"/>
              <a:t>PLoS</a:t>
            </a:r>
            <a:r>
              <a:rPr lang="en-GB" sz="1400" i="1" dirty="0" smtClean="0"/>
              <a:t> Medicine</a:t>
            </a:r>
            <a:r>
              <a:rPr lang="en-GB" sz="1400" dirty="0" smtClean="0"/>
              <a:t>. 2007;4(2):e21</a:t>
            </a:r>
            <a:endParaRPr lang="en-GB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7450842" y="1358950"/>
            <a:ext cx="1244261" cy="650591"/>
            <a:chOff x="9953806" y="5625365"/>
            <a:chExt cx="1244261" cy="650591"/>
          </a:xfrm>
        </p:grpSpPr>
        <p:sp>
          <p:nvSpPr>
            <p:cNvPr id="9" name="Rectangle 8"/>
            <p:cNvSpPr/>
            <p:nvPr/>
          </p:nvSpPr>
          <p:spPr>
            <a:xfrm>
              <a:off x="9953806" y="5625365"/>
              <a:ext cx="1244261" cy="650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063755" y="5660403"/>
              <a:ext cx="1063781" cy="584775"/>
              <a:chOff x="406278" y="5423381"/>
              <a:chExt cx="1063781" cy="58477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24342" y="5423381"/>
                <a:ext cx="745717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GB" sz="1600" b="1" dirty="0" smtClean="0"/>
                  <a:t>HIV +</a:t>
                </a:r>
              </a:p>
              <a:p>
                <a:r>
                  <a:rPr lang="en-GB" sz="1600" b="1" dirty="0" smtClean="0"/>
                  <a:t>HIV -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7784" y="5453349"/>
                <a:ext cx="334596" cy="241281"/>
              </a:xfrm>
              <a:prstGeom prst="rect">
                <a:avLst/>
              </a:prstGeom>
              <a:solidFill>
                <a:srgbClr val="3B8D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6278" y="5741554"/>
                <a:ext cx="334596" cy="241281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65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P spid="4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How else can cryptococcosis manifest?</a:t>
            </a:r>
            <a:endParaRPr lang="en-GB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74596" y="1365441"/>
            <a:ext cx="5386917" cy="63976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/>
              <a:t>Skin</a:t>
            </a:r>
            <a:endParaRPr lang="en-GB" sz="2000" b="1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30461" y="1745184"/>
            <a:ext cx="4291416" cy="45641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most common site in disseminated disease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Primary cutaneous cryptococcosis is very rare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Solitary skin lesion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Usually direct inoculation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Secondary lesions (disseminated disease)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 err="1" smtClean="0"/>
              <a:t>Molluscum</a:t>
            </a:r>
            <a:r>
              <a:rPr lang="en-GB" sz="1600" dirty="0" smtClean="0"/>
              <a:t> </a:t>
            </a:r>
            <a:r>
              <a:rPr lang="en-GB" sz="1600" dirty="0" err="1" smtClean="0"/>
              <a:t>contagiosum</a:t>
            </a:r>
            <a:r>
              <a:rPr lang="en-GB" sz="1600" dirty="0" smtClean="0"/>
              <a:t>-like lesion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Acneiform, purpura, vesicles, nodules, abscesses, ulcers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Serotype D strains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May be indistinguishable from other fungal (e.g. histoplasmosis) or viral skin lesions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Skin biopsy for culture and histopathology is a must for definitive diagnosis </a:t>
            </a:r>
            <a:endParaRPr lang="en-GB" dirty="0" smtClean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978356" y="1458679"/>
            <a:ext cx="5760640" cy="64807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/>
              <a:t>Prostate</a:t>
            </a:r>
            <a:endParaRPr lang="en-GB" sz="2000" b="1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978356" y="1916832"/>
            <a:ext cx="3891324" cy="432048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Fairly common in AIDS</a:t>
            </a:r>
          </a:p>
          <a:p>
            <a:r>
              <a:rPr lang="en-GB" dirty="0" smtClean="0"/>
              <a:t>Usually asymptomatic </a:t>
            </a:r>
          </a:p>
          <a:p>
            <a:r>
              <a:rPr lang="en-GB" dirty="0" smtClean="0"/>
              <a:t>Nidus for relapse-a sanctuary site </a:t>
            </a:r>
          </a:p>
          <a:p>
            <a:pPr lvl="1"/>
            <a:r>
              <a:rPr lang="en-GB" dirty="0" smtClean="0"/>
              <a:t>Especially in patients with high tissue fungal burden </a:t>
            </a:r>
          </a:p>
          <a:p>
            <a:r>
              <a:rPr lang="en-GB" dirty="0" smtClean="0"/>
              <a:t>Urine or seminal fluid samples are required for diagnosis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51667" b="29614"/>
          <a:stretch/>
        </p:blipFill>
        <p:spPr>
          <a:xfrm>
            <a:off x="7221389" y="984185"/>
            <a:ext cx="1754503" cy="1521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55" y="4481752"/>
            <a:ext cx="4588625" cy="19659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5815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561602"/>
            <a:ext cx="6727983" cy="568325"/>
          </a:xfrm>
        </p:spPr>
        <p:txBody>
          <a:bodyPr/>
          <a:lstStyle/>
          <a:p>
            <a:r>
              <a:rPr lang="en-GB" sz="2800" b="1" dirty="0"/>
              <a:t>How else can cryptococcosis manifest?</a:t>
            </a:r>
            <a:endParaRPr lang="en-GB" sz="2400" dirty="0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35361" y="1268760"/>
            <a:ext cx="4577462" cy="50389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smtClean="0"/>
              <a:t>Ocular manifestations </a:t>
            </a:r>
          </a:p>
          <a:p>
            <a:pPr lvl="1"/>
            <a:r>
              <a:rPr lang="en-GB" sz="2000" smtClean="0"/>
              <a:t>Ocular palsies </a:t>
            </a:r>
          </a:p>
          <a:p>
            <a:pPr lvl="1"/>
            <a:r>
              <a:rPr lang="en-GB" sz="2000" smtClean="0"/>
              <a:t>Papilledema</a:t>
            </a:r>
          </a:p>
          <a:p>
            <a:pPr lvl="1"/>
            <a:r>
              <a:rPr lang="en-GB" sz="2000" smtClean="0"/>
              <a:t>Vitritis </a:t>
            </a:r>
          </a:p>
          <a:p>
            <a:pPr lvl="1"/>
            <a:r>
              <a:rPr lang="en-GB" sz="2000" smtClean="0"/>
              <a:t>Visual loss</a:t>
            </a:r>
          </a:p>
          <a:p>
            <a:pPr lvl="1"/>
            <a:r>
              <a:rPr lang="en-GB" sz="2000" smtClean="0"/>
              <a:t>Chorioretinitis </a:t>
            </a:r>
          </a:p>
          <a:p>
            <a:pPr lvl="1"/>
            <a:r>
              <a:rPr lang="en-GB" sz="2000" smtClean="0"/>
              <a:t>Endophthalmitis</a:t>
            </a:r>
            <a:r>
              <a:rPr lang="en-GB" sz="1200" smtClean="0"/>
              <a:t> </a:t>
            </a:r>
          </a:p>
          <a:p>
            <a:pPr lvl="1"/>
            <a:endParaRPr lang="en-GB" sz="1200" smtClean="0"/>
          </a:p>
          <a:p>
            <a:pPr lvl="1"/>
            <a:endParaRPr lang="en-GB" sz="1200" smtClean="0"/>
          </a:p>
          <a:p>
            <a:pPr lvl="1"/>
            <a:endParaRPr lang="en-GB" sz="1200" smtClean="0"/>
          </a:p>
          <a:p>
            <a:r>
              <a:rPr lang="en-GB" sz="1400" b="1" smtClean="0"/>
              <a:t>Pathogenesis</a:t>
            </a:r>
            <a:r>
              <a:rPr lang="en-GB" sz="1400" smtClean="0"/>
              <a:t> </a:t>
            </a:r>
          </a:p>
          <a:p>
            <a:pPr lvl="1"/>
            <a:r>
              <a:rPr lang="en-GB" sz="2000" smtClean="0"/>
              <a:t>Optic nerve invasion</a:t>
            </a:r>
          </a:p>
          <a:p>
            <a:pPr lvl="2"/>
            <a:r>
              <a:rPr lang="en-GB" sz="1600" smtClean="0"/>
              <a:t>Rapid visual loss</a:t>
            </a:r>
          </a:p>
          <a:p>
            <a:pPr lvl="1"/>
            <a:r>
              <a:rPr lang="en-GB" sz="2000" smtClean="0"/>
              <a:t>Vascular compromise due to intracranial hypertension</a:t>
            </a:r>
          </a:p>
          <a:p>
            <a:pPr lvl="2"/>
            <a:r>
              <a:rPr lang="en-GB" sz="1600" smtClean="0"/>
              <a:t>Slow visual loss</a:t>
            </a:r>
          </a:p>
          <a:p>
            <a:pPr lvl="2"/>
            <a:r>
              <a:rPr lang="en-GB" sz="1600" smtClean="0"/>
              <a:t>Management of intracranial pressure prevents this </a:t>
            </a:r>
            <a:endParaRPr lang="en-GB" sz="1600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5135518" y="1268760"/>
            <a:ext cx="3627842" cy="27130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 smtClean="0"/>
              <a:t>Any organ in the body can be affected in disseminated disease </a:t>
            </a:r>
          </a:p>
          <a:p>
            <a:pPr lvl="1"/>
            <a:r>
              <a:rPr lang="en-GB" dirty="0" smtClean="0"/>
              <a:t>Osteomyelitis (disseminated disease)</a:t>
            </a:r>
          </a:p>
          <a:p>
            <a:pPr lvl="2"/>
            <a:r>
              <a:rPr lang="en-GB" dirty="0" err="1" smtClean="0"/>
              <a:t>Osteolytic</a:t>
            </a:r>
            <a:r>
              <a:rPr lang="en-GB" dirty="0" smtClean="0"/>
              <a:t> lesions </a:t>
            </a:r>
          </a:p>
          <a:p>
            <a:pPr lvl="2"/>
            <a:r>
              <a:rPr lang="en-GB" dirty="0" smtClean="0"/>
              <a:t>Draining sinuses  </a:t>
            </a:r>
          </a:p>
          <a:p>
            <a:pPr lvl="1"/>
            <a:r>
              <a:rPr lang="en-GB" dirty="0" smtClean="0"/>
              <a:t>Bone marrow infiltration </a:t>
            </a:r>
          </a:p>
          <a:p>
            <a:pPr lvl="1"/>
            <a:r>
              <a:rPr lang="en-GB" dirty="0" smtClean="0"/>
              <a:t>Peritonitis </a:t>
            </a:r>
          </a:p>
          <a:p>
            <a:pPr lvl="1"/>
            <a:r>
              <a:rPr lang="en-GB" dirty="0" smtClean="0"/>
              <a:t>Genitourinary tract infection </a:t>
            </a:r>
          </a:p>
          <a:p>
            <a:pPr lvl="1"/>
            <a:r>
              <a:rPr lang="en-GB" dirty="0" smtClean="0"/>
              <a:t>Adrenal involvement </a:t>
            </a:r>
          </a:p>
          <a:p>
            <a:pPr lvl="1"/>
            <a:r>
              <a:rPr lang="en-GB" dirty="0" smtClean="0"/>
              <a:t>Myositis</a:t>
            </a:r>
          </a:p>
          <a:p>
            <a:pPr lvl="1"/>
            <a:r>
              <a:rPr lang="en-GB" dirty="0" smtClean="0"/>
              <a:t>Hepatitis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57" y="4284661"/>
            <a:ext cx="2860964" cy="1853124"/>
          </a:xfrm>
          <a:prstGeom prst="rect">
            <a:avLst/>
          </a:prstGeom>
        </p:spPr>
      </p:pic>
      <p:pic>
        <p:nvPicPr>
          <p:cNvPr id="6" name="Picture 5" descr="Crypto endophthalmitis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12" y="1359182"/>
            <a:ext cx="1922047" cy="16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0051" y="1346182"/>
            <a:ext cx="8394814" cy="448945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i="1" dirty="0"/>
              <a:t>Cryptococcus</a:t>
            </a:r>
            <a:r>
              <a:rPr lang="en-GB" sz="2400" dirty="0"/>
              <a:t> affects most organ systems in the human host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CNS, lungs and skin are the most common manifestations of cryptococcosis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Immune privileged sites, especially the prostate, is a potent nidus for relapse</a:t>
            </a:r>
          </a:p>
        </p:txBody>
      </p:sp>
    </p:spTree>
    <p:extLst>
      <p:ext uri="{BB962C8B-B14F-4D97-AF65-F5344CB8AC3E}">
        <p14:creationId xmlns:p14="http://schemas.microsoft.com/office/powerpoint/2010/main" val="33747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79D2-75DA-47A8-9545-FD5B1106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978887"/>
            <a:ext cx="6869112" cy="1183539"/>
          </a:xfrm>
        </p:spPr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8488-022C-4910-BF48-4AA8E8F7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689473"/>
            <a:ext cx="7194550" cy="606799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Intended Learning Outcomes </a:t>
            </a:r>
            <a:endParaRPr lang="en-GB" sz="24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300038" y="1717674"/>
            <a:ext cx="8543925" cy="8426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be aware of the different clinical manifestations and presentation of cryptococcal disease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440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Clinical manifestation </a:t>
            </a:r>
            <a:endParaRPr lang="en-GB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1109" y="1127386"/>
            <a:ext cx="5449221" cy="522411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Cryptococcus has a high predilection for the lungs and brain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Skin lesions are uncommon (more frequent in histoplasmosis)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Most patients presents with full blown CNS infection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Other less frequently involved sites includes: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Skin, prostate, eyes, bones/joints </a:t>
            </a:r>
            <a:r>
              <a:rPr lang="en-GB" sz="2000" dirty="0" err="1" smtClean="0"/>
              <a:t>etc</a:t>
            </a:r>
            <a:endParaRPr lang="en-GB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Disseminated cases are often seen in severely immunocompromised individuals</a:t>
            </a:r>
            <a:endParaRPr lang="en-GB" sz="2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555" y="1218826"/>
            <a:ext cx="3261783" cy="2613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66974" y="4763784"/>
            <a:ext cx="2544363" cy="1734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0" y="4763785"/>
            <a:ext cx="2550099" cy="1734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2265" r="2245" b="10104"/>
          <a:stretch/>
        </p:blipFill>
        <p:spPr>
          <a:xfrm>
            <a:off x="5707555" y="3932489"/>
            <a:ext cx="3261783" cy="24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Pulmonary cryptococcosis</a:t>
            </a:r>
            <a:endParaRPr lang="en-GB" sz="2400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93791" y="1283723"/>
            <a:ext cx="8384695" cy="50405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The lung is the portal entry for </a:t>
            </a:r>
            <a:r>
              <a:rPr lang="en-GB" sz="2000" i="1" dirty="0" smtClean="0"/>
              <a:t>Cryptococcus</a:t>
            </a:r>
            <a:r>
              <a:rPr lang="en-GB" sz="20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Most common clinical manifestation after CNS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Majority of patients are asymptomatic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A few patients present with a simple nodule on chest radiographs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Others develop life-threatening pneumonias  or ARDS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10-55% of AIDS patients present with concomitant pulmonary and CNS disease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sz="2000" dirty="0" smtClean="0"/>
              <a:t>Serum CrAg is usually negative in pulmonary cryptococcosis without dissemination</a:t>
            </a:r>
            <a:endParaRPr lang="en-GB" sz="2000" dirty="0" smtClean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12" y="4158144"/>
            <a:ext cx="4635499" cy="2360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24739"/>
          <a:stretch/>
        </p:blipFill>
        <p:spPr>
          <a:xfrm>
            <a:off x="5944532" y="859764"/>
            <a:ext cx="2733954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1" y="619793"/>
            <a:ext cx="7309874" cy="568325"/>
          </a:xfrm>
        </p:spPr>
        <p:txBody>
          <a:bodyPr/>
          <a:lstStyle/>
          <a:p>
            <a:r>
              <a:rPr lang="en-GB" sz="2400" b="1" dirty="0"/>
              <a:t>Pulmonary cryptococcosis: </a:t>
            </a:r>
            <a:r>
              <a:rPr lang="en-GB" sz="2400" dirty="0"/>
              <a:t>Clinical manifestations 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501615" y="1268760"/>
            <a:ext cx="3554994" cy="5677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/>
              <a:t>Immunocompetent </a:t>
            </a:r>
            <a:endParaRPr lang="en-GB" b="1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501614" y="1988840"/>
            <a:ext cx="3554995" cy="43204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Cough                     ~50%</a:t>
            </a:r>
          </a:p>
          <a:p>
            <a:r>
              <a:rPr lang="en-GB" smtClean="0"/>
              <a:t>Mucoid sputum      &lt;50%</a:t>
            </a:r>
          </a:p>
          <a:p>
            <a:r>
              <a:rPr lang="en-GB" smtClean="0"/>
              <a:t>Pleuritic chest pain ~50%</a:t>
            </a:r>
          </a:p>
          <a:p>
            <a:endParaRPr lang="en-GB" smtClean="0"/>
          </a:p>
          <a:p>
            <a:r>
              <a:rPr lang="en-GB" smtClean="0"/>
              <a:t>Less common features </a:t>
            </a:r>
          </a:p>
          <a:p>
            <a:pPr lvl="1"/>
            <a:r>
              <a:rPr lang="en-GB" smtClean="0"/>
              <a:t>Low-grade fever</a:t>
            </a:r>
          </a:p>
          <a:p>
            <a:pPr lvl="1"/>
            <a:r>
              <a:rPr lang="en-GB" smtClean="0"/>
              <a:t>Dyspnoea </a:t>
            </a:r>
          </a:p>
          <a:p>
            <a:pPr lvl="1"/>
            <a:r>
              <a:rPr lang="en-GB" smtClean="0"/>
              <a:t>Weight loss</a:t>
            </a:r>
          </a:p>
          <a:p>
            <a:pPr lvl="1"/>
            <a:r>
              <a:rPr lang="en-GB" smtClean="0"/>
              <a:t>Malaise</a:t>
            </a:r>
            <a:endParaRPr lang="en-GB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641278" y="1268760"/>
            <a:ext cx="4012272" cy="5677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/>
              <a:t>Immunocompromised </a:t>
            </a:r>
            <a:endParaRPr lang="en-GB" b="1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4641278" y="1988841"/>
            <a:ext cx="4012272" cy="43034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Fever 	             ~80%</a:t>
            </a:r>
          </a:p>
          <a:p>
            <a:r>
              <a:rPr lang="en-GB" smtClean="0"/>
              <a:t>Cough 	~60%</a:t>
            </a:r>
          </a:p>
          <a:p>
            <a:r>
              <a:rPr lang="en-GB" smtClean="0"/>
              <a:t>Dyspnoea 	~50%</a:t>
            </a:r>
          </a:p>
          <a:p>
            <a:r>
              <a:rPr lang="en-GB" smtClean="0"/>
              <a:t>Headache 	 &lt;50%</a:t>
            </a:r>
          </a:p>
          <a:p>
            <a:r>
              <a:rPr lang="en-GB" smtClean="0"/>
              <a:t>Weight loss     &lt;50%</a:t>
            </a:r>
          </a:p>
          <a:p>
            <a:endParaRPr lang="en-GB" smtClean="0"/>
          </a:p>
          <a:p>
            <a:r>
              <a:rPr lang="en-GB" smtClean="0"/>
              <a:t>Less commonly</a:t>
            </a:r>
          </a:p>
          <a:p>
            <a:pPr lvl="1"/>
            <a:r>
              <a:rPr lang="en-GB" smtClean="0"/>
              <a:t>Pleuritic pain</a:t>
            </a:r>
          </a:p>
          <a:p>
            <a:pPr lvl="1"/>
            <a:r>
              <a:rPr lang="en-GB" smtClean="0"/>
              <a:t>Haemoptysis</a:t>
            </a:r>
          </a:p>
          <a:p>
            <a:pPr lvl="1"/>
            <a:r>
              <a:rPr lang="en-GB" smtClean="0"/>
              <a:t>Rales or pleural rub</a:t>
            </a:r>
          </a:p>
          <a:p>
            <a:pPr lvl="1"/>
            <a:r>
              <a:rPr lang="en-GB" smtClean="0"/>
              <a:t>Acute respiratory distress syndrome (ARDS)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71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Pulmonary Cryptococcosis</a:t>
            </a:r>
          </a:p>
        </p:txBody>
      </p:sp>
      <p:sp>
        <p:nvSpPr>
          <p:cNvPr id="3" name="Rectangle: Rounded Corners 39">
            <a:extLst>
              <a:ext uri="{FF2B5EF4-FFF2-40B4-BE49-F238E27FC236}">
                <a16:creationId xmlns:a16="http://schemas.microsoft.com/office/drawing/2014/main" id="{676B0124-C940-430F-8C1C-0BC1FE07E779}"/>
              </a:ext>
            </a:extLst>
          </p:cNvPr>
          <p:cNvSpPr/>
          <p:nvPr/>
        </p:nvSpPr>
        <p:spPr>
          <a:xfrm>
            <a:off x="5729491" y="2174683"/>
            <a:ext cx="316512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Single or multiple nodules</a:t>
            </a:r>
          </a:p>
        </p:txBody>
      </p:sp>
      <p:sp>
        <p:nvSpPr>
          <p:cNvPr id="4" name="Rectangle: Rounded Corners 42">
            <a:extLst>
              <a:ext uri="{FF2B5EF4-FFF2-40B4-BE49-F238E27FC236}">
                <a16:creationId xmlns:a16="http://schemas.microsoft.com/office/drawing/2014/main" id="{92C2DF5F-14B8-437A-9ADF-C98BE51852AF}"/>
              </a:ext>
            </a:extLst>
          </p:cNvPr>
          <p:cNvSpPr/>
          <p:nvPr/>
        </p:nvSpPr>
        <p:spPr>
          <a:xfrm>
            <a:off x="5729491" y="2957277"/>
            <a:ext cx="316512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Pulmonary infiltrates </a:t>
            </a:r>
          </a:p>
        </p:txBody>
      </p:sp>
      <p:sp>
        <p:nvSpPr>
          <p:cNvPr id="5" name="Rectangle: Rounded Corners 45">
            <a:extLst>
              <a:ext uri="{FF2B5EF4-FFF2-40B4-BE49-F238E27FC236}">
                <a16:creationId xmlns:a16="http://schemas.microsoft.com/office/drawing/2014/main" id="{7C72DAC6-8D8A-4DAB-912C-9BCDFA92B0FF}"/>
              </a:ext>
            </a:extLst>
          </p:cNvPr>
          <p:cNvSpPr/>
          <p:nvPr/>
        </p:nvSpPr>
        <p:spPr>
          <a:xfrm>
            <a:off x="5729491" y="3739871"/>
            <a:ext cx="3165127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>
                <a:solidFill>
                  <a:prstClr val="white"/>
                </a:solidFill>
              </a:rPr>
              <a:t>Pleural effusions </a:t>
            </a:r>
          </a:p>
        </p:txBody>
      </p:sp>
      <p:sp>
        <p:nvSpPr>
          <p:cNvPr id="6" name="Rectangle: Rounded Corners 48">
            <a:extLst>
              <a:ext uri="{FF2B5EF4-FFF2-40B4-BE49-F238E27FC236}">
                <a16:creationId xmlns:a16="http://schemas.microsoft.com/office/drawing/2014/main" id="{7060A06D-0DC2-4A06-A1D3-8F7C3FE29BC7}"/>
              </a:ext>
            </a:extLst>
          </p:cNvPr>
          <p:cNvSpPr/>
          <p:nvPr/>
        </p:nvSpPr>
        <p:spPr>
          <a:xfrm>
            <a:off x="5729492" y="4522466"/>
            <a:ext cx="3165126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72000" rtlCol="0" anchor="ctr"/>
          <a:lstStyle/>
          <a:p>
            <a:r>
              <a:rPr lang="en-GB" dirty="0" err="1">
                <a:solidFill>
                  <a:prstClr val="white"/>
                </a:solidFill>
              </a:rPr>
              <a:t>Miliary</a:t>
            </a:r>
            <a:r>
              <a:rPr lang="en-GB" dirty="0">
                <a:solidFill>
                  <a:prstClr val="white"/>
                </a:solidFill>
              </a:rPr>
              <a:t> disease similar to that of TB</a:t>
            </a:r>
          </a:p>
        </p:txBody>
      </p:sp>
      <p:sp>
        <p:nvSpPr>
          <p:cNvPr id="8" name="Rectangle: Rounded Corners 26">
            <a:extLst>
              <a:ext uri="{FF2B5EF4-FFF2-40B4-BE49-F238E27FC236}">
                <a16:creationId xmlns:a16="http://schemas.microsoft.com/office/drawing/2014/main" id="{CC9380EB-AE0F-485C-8E04-EF32A253CDFA}"/>
              </a:ext>
            </a:extLst>
          </p:cNvPr>
          <p:cNvSpPr/>
          <p:nvPr/>
        </p:nvSpPr>
        <p:spPr>
          <a:xfrm>
            <a:off x="221457" y="2174683"/>
            <a:ext cx="2580563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Granulomas: </a:t>
            </a:r>
            <a:r>
              <a:rPr lang="en-GB" dirty="0" smtClean="0">
                <a:solidFill>
                  <a:prstClr val="white"/>
                </a:solidFill>
              </a:rPr>
              <a:t>2-7 cm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: Rounded Corners 30">
            <a:extLst>
              <a:ext uri="{FF2B5EF4-FFF2-40B4-BE49-F238E27FC236}">
                <a16:creationId xmlns:a16="http://schemas.microsoft.com/office/drawing/2014/main" id="{D12C14B6-4514-42DF-8D8E-152995253709}"/>
              </a:ext>
            </a:extLst>
          </p:cNvPr>
          <p:cNvSpPr/>
          <p:nvPr/>
        </p:nvSpPr>
        <p:spPr>
          <a:xfrm>
            <a:off x="221457" y="2957277"/>
            <a:ext cx="2538754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Patchy pneumonitis 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E5474871-9FBC-424A-BAD4-9273545B298F}"/>
              </a:ext>
            </a:extLst>
          </p:cNvPr>
          <p:cNvSpPr/>
          <p:nvPr/>
        </p:nvSpPr>
        <p:spPr>
          <a:xfrm>
            <a:off x="221457" y="3739871"/>
            <a:ext cx="2538754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Cavitation</a:t>
            </a: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EA8990F1-2188-46DC-A668-8915B4E40185}"/>
              </a:ext>
            </a:extLst>
          </p:cNvPr>
          <p:cNvSpPr/>
          <p:nvPr/>
        </p:nvSpPr>
        <p:spPr>
          <a:xfrm>
            <a:off x="221457" y="4522466"/>
            <a:ext cx="2538754" cy="6701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r>
              <a:rPr lang="en-GB" dirty="0">
                <a:solidFill>
                  <a:prstClr val="white"/>
                </a:solidFill>
              </a:rPr>
              <a:t>Mediastinal lymphadenopathy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7DC57-0D19-4EA0-9758-50F3E042C8E0}"/>
              </a:ext>
            </a:extLst>
          </p:cNvPr>
          <p:cNvSpPr/>
          <p:nvPr/>
        </p:nvSpPr>
        <p:spPr>
          <a:xfrm>
            <a:off x="2548562" y="1786262"/>
            <a:ext cx="3384029" cy="3599380"/>
          </a:xfrm>
          <a:prstGeom prst="rect">
            <a:avLst/>
          </a:prstGeom>
          <a:blipFill>
            <a:blip r:embed="rId2"/>
            <a:srcRect/>
            <a:stretch>
              <a:fillRect l="-9936" r="-9936"/>
            </a:stretch>
          </a:blipFill>
          <a:ln w="5715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CC76B5-F77C-4291-BE67-6071059C0FFA}"/>
              </a:ext>
            </a:extLst>
          </p:cNvPr>
          <p:cNvSpPr/>
          <p:nvPr/>
        </p:nvSpPr>
        <p:spPr>
          <a:xfrm>
            <a:off x="2848917" y="3840628"/>
            <a:ext cx="1271316" cy="741600"/>
          </a:xfrm>
          <a:prstGeom prst="ellipse">
            <a:avLst/>
          </a:prstGeom>
          <a:solidFill>
            <a:schemeClr val="bg1">
              <a:alpha val="44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8B70B4-501A-45A9-8614-06F6DE27218C}"/>
              </a:ext>
            </a:extLst>
          </p:cNvPr>
          <p:cNvSpPr/>
          <p:nvPr/>
        </p:nvSpPr>
        <p:spPr>
          <a:xfrm>
            <a:off x="2783608" y="5072528"/>
            <a:ext cx="1401935" cy="1401935"/>
          </a:xfrm>
          <a:prstGeom prst="rect">
            <a:avLst/>
          </a:prstGeom>
          <a:blipFill>
            <a:blip r:embed="rId3"/>
            <a:srcRect/>
            <a:stretch>
              <a:fillRect l="574" t="-1100" r="-102510" b="-4320"/>
            </a:stretch>
          </a:blipFill>
          <a:ln w="5715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BCB695-F8E9-4819-A4CC-A5AE2F02EEEF}"/>
              </a:ext>
            </a:extLst>
          </p:cNvPr>
          <p:cNvSpPr/>
          <p:nvPr/>
        </p:nvSpPr>
        <p:spPr>
          <a:xfrm>
            <a:off x="4327557" y="5072528"/>
            <a:ext cx="1401935" cy="1401935"/>
          </a:xfrm>
          <a:prstGeom prst="rect">
            <a:avLst/>
          </a:prstGeom>
          <a:blipFill>
            <a:blip r:embed="rId3"/>
            <a:srcRect/>
            <a:stretch>
              <a:fillRect l="-100968" t="-1100" r="-968" b="-4320"/>
            </a:stretch>
          </a:blipFill>
          <a:ln w="5715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E7E99-D5B4-4893-8C1F-4FF084DBFD93}"/>
              </a:ext>
            </a:extLst>
          </p:cNvPr>
          <p:cNvSpPr txBox="1"/>
          <p:nvPr/>
        </p:nvSpPr>
        <p:spPr>
          <a:xfrm>
            <a:off x="440266" y="1278773"/>
            <a:ext cx="3517042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70000"/>
              </a:lnSpc>
            </a:pPr>
            <a:r>
              <a:rPr lang="en-GB" sz="2000" dirty="0">
                <a:solidFill>
                  <a:prstClr val="black"/>
                </a:solidFill>
              </a:rPr>
              <a:t>Radiological findings include:</a:t>
            </a:r>
          </a:p>
        </p:txBody>
      </p:sp>
    </p:spTree>
    <p:extLst>
      <p:ext uri="{BB962C8B-B14F-4D97-AF65-F5344CB8AC3E}">
        <p14:creationId xmlns:p14="http://schemas.microsoft.com/office/powerpoint/2010/main" val="2445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CNS cryptococcosis</a:t>
            </a:r>
            <a:endParaRPr lang="en-GB" sz="24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35360" y="1268760"/>
            <a:ext cx="3787753" cy="50405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Most common manifestation of cryptococcal disease</a:t>
            </a:r>
          </a:p>
          <a:p>
            <a:r>
              <a:rPr lang="en-GB" sz="2000" dirty="0" smtClean="0"/>
              <a:t>CNS pathology include:-</a:t>
            </a:r>
          </a:p>
          <a:p>
            <a:pPr lvl="1"/>
            <a:r>
              <a:rPr lang="en-GB" dirty="0" smtClean="0"/>
              <a:t>Meningitis</a:t>
            </a:r>
          </a:p>
          <a:p>
            <a:pPr lvl="1"/>
            <a:r>
              <a:rPr lang="en-GB" dirty="0" smtClean="0"/>
              <a:t>Meningoencephalitis </a:t>
            </a:r>
          </a:p>
          <a:p>
            <a:pPr lvl="1"/>
            <a:r>
              <a:rPr lang="en-GB" dirty="0" smtClean="0"/>
              <a:t>Mass lesions </a:t>
            </a:r>
          </a:p>
          <a:p>
            <a:r>
              <a:rPr lang="en-GB" sz="2000" dirty="0" smtClean="0"/>
              <a:t>Symptoms are usually </a:t>
            </a:r>
            <a:r>
              <a:rPr lang="en-GB" sz="2000" b="1" dirty="0" smtClean="0"/>
              <a:t>subacute or chronic</a:t>
            </a:r>
            <a:r>
              <a:rPr lang="en-GB" sz="2000" dirty="0" smtClean="0"/>
              <a:t> in nature occurring over several weeks</a:t>
            </a:r>
          </a:p>
          <a:p>
            <a:r>
              <a:rPr lang="en-GB" sz="2000" dirty="0" smtClean="0"/>
              <a:t>Can be </a:t>
            </a:r>
            <a:r>
              <a:rPr lang="en-GB" sz="2000" b="1" dirty="0" smtClean="0"/>
              <a:t>acute</a:t>
            </a:r>
            <a:r>
              <a:rPr lang="en-GB" sz="2000" dirty="0" smtClean="0"/>
              <a:t> in severely immunocompromised patients with high fungal load</a:t>
            </a:r>
          </a:p>
          <a:p>
            <a:pPr lvl="1"/>
            <a:r>
              <a:rPr lang="en-GB" dirty="0" smtClean="0"/>
              <a:t>High CrAg titres</a:t>
            </a:r>
          </a:p>
          <a:p>
            <a:pPr lvl="1"/>
            <a:r>
              <a:rPr lang="en-GB" dirty="0" smtClean="0"/>
              <a:t>High intracranial pressures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645657" y="3761469"/>
            <a:ext cx="3833326" cy="21239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i="1" smtClean="0"/>
              <a:t>C. gattii </a:t>
            </a:r>
            <a:r>
              <a:rPr lang="en-GB" smtClean="0"/>
              <a:t>is more likely to cause </a:t>
            </a:r>
            <a:r>
              <a:rPr lang="en-GB" b="1" i="1" smtClean="0"/>
              <a:t>obstructive hydrocephalus</a:t>
            </a:r>
            <a:r>
              <a:rPr lang="en-GB" smtClean="0"/>
              <a:t> or </a:t>
            </a:r>
            <a:r>
              <a:rPr lang="en-GB" b="1" i="1" smtClean="0"/>
              <a:t>parenchymal mass lesions </a:t>
            </a:r>
            <a:r>
              <a:rPr lang="en-GB" smtClean="0"/>
              <a:t>unlike </a:t>
            </a:r>
            <a:r>
              <a:rPr lang="en-GB" i="1" smtClean="0"/>
              <a:t>C. neoformans </a:t>
            </a:r>
            <a:endParaRPr lang="en-GB" b="1" i="1" smtClean="0"/>
          </a:p>
          <a:p>
            <a:pPr>
              <a:lnSpc>
                <a:spcPct val="100000"/>
              </a:lnSpc>
            </a:pPr>
            <a:r>
              <a:rPr lang="en-GB" smtClean="0"/>
              <a:t>High intracranial pressures and craniopathies as a result </a:t>
            </a:r>
          </a:p>
          <a:p>
            <a:pPr>
              <a:lnSpc>
                <a:spcPct val="100000"/>
              </a:lnSpc>
            </a:pPr>
            <a:r>
              <a:rPr lang="en-GB" smtClean="0"/>
              <a:t>Poor response to antifungals 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GB" sz="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96770" y="1268760"/>
            <a:ext cx="4731100" cy="2097895"/>
            <a:chOff x="3851920" y="620688"/>
            <a:chExt cx="5040560" cy="244827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680" y="620688"/>
              <a:ext cx="2590800" cy="2448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620690"/>
              <a:ext cx="2520280" cy="244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716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How do patients with CNS cryptococcosis  present?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4643" y="1316194"/>
            <a:ext cx="5664629" cy="504056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b="1" dirty="0" smtClean="0"/>
              <a:t>Features includes: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Headache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Fever or normal temperature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Slow thinking or confusion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Cranial nerve palsies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Neck stiffness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Coma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Lethargy</a:t>
            </a:r>
          </a:p>
          <a:p>
            <a:pPr lvl="1">
              <a:lnSpc>
                <a:spcPct val="170000"/>
              </a:lnSpc>
            </a:pPr>
            <a:endParaRPr lang="en-GB" sz="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70864" y="1316194"/>
            <a:ext cx="4482191" cy="504056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2000" b="1" dirty="0" smtClean="0"/>
              <a:t>Features includes: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Confusion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Nausea and vomiting (with increased intracranial pressure)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err="1" smtClean="0"/>
              <a:t>Obtundation</a:t>
            </a:r>
            <a:endParaRPr lang="en-GB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Blurred vision, photophobia, and diplopia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000" dirty="0" smtClean="0"/>
              <a:t>Hearing defects, seizures, ataxia, aphasia, and </a:t>
            </a:r>
            <a:r>
              <a:rPr lang="en-GB" sz="2000" dirty="0" err="1" smtClean="0"/>
              <a:t>choreoathetoid</a:t>
            </a:r>
            <a:r>
              <a:rPr lang="en-GB" sz="2000" dirty="0" smtClean="0"/>
              <a:t> movements</a:t>
            </a:r>
          </a:p>
          <a:p>
            <a:pPr lvl="1">
              <a:lnSpc>
                <a:spcPct val="170000"/>
              </a:lnSpc>
            </a:pP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09859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7" y="561602"/>
            <a:ext cx="6251002" cy="568325"/>
          </a:xfrm>
        </p:spPr>
        <p:txBody>
          <a:bodyPr/>
          <a:lstStyle/>
          <a:p>
            <a:r>
              <a:rPr lang="en-GB" sz="2800" b="1" dirty="0"/>
              <a:t>Clinical Manifestations at Diagnosis </a:t>
            </a:r>
            <a:r>
              <a:rPr lang="mr-IN" sz="2800" b="1" dirty="0"/>
              <a:t>–</a:t>
            </a:r>
            <a:r>
              <a:rPr lang="en-GB" sz="2800" b="1" dirty="0"/>
              <a:t> AIDS in Zaire</a:t>
            </a:r>
            <a:endParaRPr lang="en-GB" sz="2800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877916"/>
              </p:ext>
            </p:extLst>
          </p:nvPr>
        </p:nvGraphicFramePr>
        <p:xfrm>
          <a:off x="431371" y="1393450"/>
          <a:ext cx="8280367" cy="400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1371" y="6367396"/>
            <a:ext cx="3974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Heyderman </a:t>
            </a:r>
            <a:r>
              <a:rPr lang="en-GB" sz="1400" i="1" dirty="0" smtClean="0"/>
              <a:t>et al., </a:t>
            </a:r>
            <a:r>
              <a:rPr lang="en-GB" sz="1400" i="1" dirty="0"/>
              <a:t>Clin Infect Dis</a:t>
            </a:r>
            <a:r>
              <a:rPr lang="en-GB" sz="1400" dirty="0"/>
              <a:t>. </a:t>
            </a:r>
            <a:r>
              <a:rPr lang="en-GB" sz="1400" dirty="0" smtClean="0"/>
              <a:t>1998;26:</a:t>
            </a:r>
            <a:r>
              <a:rPr lang="en-GB" sz="1400" dirty="0"/>
              <a:t>284-9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A5039-1A09-4544-8341-C75183169FC2}"/>
              </a:ext>
            </a:extLst>
          </p:cNvPr>
          <p:cNvSpPr txBox="1"/>
          <p:nvPr/>
        </p:nvSpPr>
        <p:spPr>
          <a:xfrm rot="16200000">
            <a:off x="-173640" y="2842654"/>
            <a:ext cx="1301106" cy="51090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GB" sz="1600" dirty="0">
                <a:solidFill>
                  <a:prstClr val="black"/>
                </a:solidFill>
              </a:rPr>
              <a:t>Patients (%)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011" y="1450187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96%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0412" y="2171429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70%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9194" y="2695215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51%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7975" y="3493726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23%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3223" y="3748662"/>
            <a:ext cx="59533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15%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8471" y="3832280"/>
            <a:ext cx="58010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 smtClean="0"/>
              <a:t>11%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4863" y="3917939"/>
            <a:ext cx="48122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dirty="0"/>
              <a:t>8</a:t>
            </a:r>
            <a:r>
              <a:rPr lang="en-US" sz="1600" dirty="0" smtClean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785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theme/theme1.xml><?xml version="1.0" encoding="utf-8"?>
<a:theme xmlns:a="http://schemas.openxmlformats.org/drawingml/2006/main" name="2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fe test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3 08 17 MANAGEMENT.pptx video slides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eme1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Theme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Fluconazole 4X3</Template>
  <TotalTime>4497</TotalTime>
  <Words>617</Words>
  <Application>Microsoft Office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Segoe UI</vt:lpstr>
      <vt:lpstr>Verdana</vt:lpstr>
      <vt:lpstr>2_Office Theme</vt:lpstr>
      <vt:lpstr>1_Default Theme</vt:lpstr>
      <vt:lpstr>life test</vt:lpstr>
      <vt:lpstr>03 08 17 MANAGEMENT.pptx video slides</vt:lpstr>
      <vt:lpstr>Theme1</vt:lpstr>
      <vt:lpstr>2_Default Theme</vt:lpstr>
      <vt:lpstr>1_Office Theme</vt:lpstr>
      <vt:lpstr>Cryptococcosis: Clinical presentation</vt:lpstr>
      <vt:lpstr>Intended Learning Outcomes </vt:lpstr>
      <vt:lpstr>Clinical manifestation </vt:lpstr>
      <vt:lpstr>Pulmonary cryptococcosis</vt:lpstr>
      <vt:lpstr>Pulmonary cryptococcosis: Clinical manifestations </vt:lpstr>
      <vt:lpstr>Pulmonary Cryptococcosis</vt:lpstr>
      <vt:lpstr>CNS cryptococcosis</vt:lpstr>
      <vt:lpstr>How do patients with CNS cryptococcosis  present?</vt:lpstr>
      <vt:lpstr>Clinical Manifestations at Diagnosis – AIDS in Zaire</vt:lpstr>
      <vt:lpstr>Clinical Manifestations at Diagnosis - France</vt:lpstr>
      <vt:lpstr>How else can cryptococcosis manifest?</vt:lpstr>
      <vt:lpstr>How else can cryptococcosis manifest?</vt:lpstr>
      <vt:lpstr>Summary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Chainsaw Communications</dc:creator>
  <cp:lastModifiedBy>Elizabeth Bradshaw</cp:lastModifiedBy>
  <cp:revision>603</cp:revision>
  <dcterms:created xsi:type="dcterms:W3CDTF">2017-06-05T09:25:22Z</dcterms:created>
  <dcterms:modified xsi:type="dcterms:W3CDTF">2019-07-03T16:38:00Z</dcterms:modified>
</cp:coreProperties>
</file>