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2" r:id="rId7"/>
    <p:sldId id="261" r:id="rId8"/>
    <p:sldId id="268" r:id="rId9"/>
    <p:sldId id="264" r:id="rId10"/>
    <p:sldId id="260" r:id="rId11"/>
    <p:sldId id="263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9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C9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8302" autoAdjust="0"/>
  </p:normalViewPr>
  <p:slideViewPr>
    <p:cSldViewPr>
      <p:cViewPr varScale="1">
        <p:scale>
          <a:sx n="111" d="100"/>
          <a:sy n="111" d="100"/>
        </p:scale>
        <p:origin x="7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725D-FC3D-420F-853E-470ED1147E4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5AD2-0C10-45BA-B416-B210C5835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9" algn="l" defTabSz="914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5AD2-0C10-45BA-B416-B210C58357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2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5AD2-0C10-45BA-B416-B210C58357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120" y="3421646"/>
            <a:ext cx="7256118" cy="8239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120" y="4860508"/>
            <a:ext cx="7029814" cy="5713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DA70F9-A890-47CC-B3E6-C8D8170EFEF5}"/>
              </a:ext>
            </a:extLst>
          </p:cNvPr>
          <p:cNvGrpSpPr/>
          <p:nvPr/>
        </p:nvGrpSpPr>
        <p:grpSpPr>
          <a:xfrm>
            <a:off x="2381" y="133166"/>
            <a:ext cx="9144397" cy="3112988"/>
            <a:chOff x="-1587" y="312770"/>
            <a:chExt cx="12195175" cy="412286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024B27E-263F-4581-A64B-14F6AAAB66BF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5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FA2CD4B-C00E-4B0D-8093-859AE363C6B2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5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FD92E3-4DC1-44A9-8B19-903C544188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12770"/>
              <a:ext cx="4086225" cy="1069808"/>
            </a:xfrm>
            <a:prstGeom prst="rect">
              <a:avLst/>
            </a:prstGeom>
          </p:spPr>
        </p:pic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65BBBC9-A3B4-42F6-929E-FB2E6C754F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4693" r="-4693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95"/>
            </a:p>
          </p:txBody>
        </p:sp>
      </p:grpSp>
    </p:spTree>
    <p:extLst>
      <p:ext uri="{BB962C8B-B14F-4D97-AF65-F5344CB8AC3E}">
        <p14:creationId xmlns:p14="http://schemas.microsoft.com/office/powerpoint/2010/main" val="113154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6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500"/>
            </a:lvl1pPr>
            <a:lvl2pPr>
              <a:buClr>
                <a:schemeClr val="accent4"/>
              </a:buClr>
              <a:defRPr sz="135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7" y="1705498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0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8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8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8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D3412-72AE-4098-8035-24F0B104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8" y="6234112"/>
            <a:ext cx="640555" cy="4257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8" y="6234112"/>
            <a:ext cx="640555" cy="4257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1495F8-3433-49A5-8F52-3549AAE5B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17" y="264272"/>
            <a:ext cx="1798756" cy="4709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DB5E9D-BA2A-43AD-864C-FF4C75C62F55}"/>
              </a:ext>
            </a:extLst>
          </p:cNvPr>
          <p:cNvGrpSpPr/>
          <p:nvPr/>
        </p:nvGrpSpPr>
        <p:grpSpPr>
          <a:xfrm>
            <a:off x="-3175" y="0"/>
            <a:ext cx="9147175" cy="326176"/>
            <a:chOff x="-3175" y="0"/>
            <a:chExt cx="12198350" cy="434977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971F67E-146C-4630-9D41-DD22E721EE41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5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C06DDE0-503D-4BF7-9A4B-1CC05EBE9F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95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764DD9-BD83-4209-AFCB-C8731BBC657E}"/>
              </a:ext>
            </a:extLst>
          </p:cNvPr>
          <p:cNvGrpSpPr/>
          <p:nvPr/>
        </p:nvGrpSpPr>
        <p:grpSpPr>
          <a:xfrm flipH="1" flipV="1">
            <a:off x="-3175" y="6572300"/>
            <a:ext cx="9147175" cy="285700"/>
            <a:chOff x="-3175" y="0"/>
            <a:chExt cx="12198350" cy="434977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91E71FEB-543B-45C5-B75A-724683C30C6A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5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A7FE7AC-3900-4404-A8B5-CE4B2EBF18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195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02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337870"/>
            <a:ext cx="8543925" cy="4489450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8" y="6234112"/>
            <a:ext cx="640555" cy="4257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900" b="1" i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962400"/>
            <a:ext cx="8610600" cy="685800"/>
          </a:xfrm>
        </p:spPr>
        <p:txBody>
          <a:bodyPr/>
          <a:lstStyle/>
          <a:p>
            <a:r>
              <a:rPr lang="en-GB" sz="5000" b="1" dirty="0" smtClean="0"/>
              <a:t>Treatment of histoplasmosis</a:t>
            </a:r>
            <a:endParaRPr lang="en-GB" sz="50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7029814" cy="1371600"/>
          </a:xfrm>
        </p:spPr>
        <p:txBody>
          <a:bodyPr>
            <a:noAutofit/>
          </a:bodyPr>
          <a:lstStyle/>
          <a:p>
            <a:r>
              <a:rPr lang="en-GB" sz="2800" dirty="0"/>
              <a:t>Professor </a:t>
            </a:r>
            <a:r>
              <a:rPr lang="en-GB" sz="2800" dirty="0"/>
              <a:t>D</a:t>
            </a:r>
            <a:r>
              <a:rPr lang="en-GB" sz="2800" dirty="0"/>
              <a:t>avid W. Denning</a:t>
            </a:r>
          </a:p>
          <a:p>
            <a:r>
              <a:rPr lang="en-GB" sz="2800" dirty="0"/>
              <a:t>The University of </a:t>
            </a:r>
            <a:r>
              <a:rPr lang="en-GB" sz="2800" dirty="0"/>
              <a:t>M</a:t>
            </a:r>
            <a:r>
              <a:rPr lang="en-GB" sz="2800" dirty="0"/>
              <a:t>anchester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92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04800"/>
            <a:ext cx="8160543" cy="733799"/>
          </a:xfrm>
        </p:spPr>
        <p:txBody>
          <a:bodyPr/>
          <a:lstStyle/>
          <a:p>
            <a:r>
              <a:rPr lang="en-GB" sz="3600" dirty="0"/>
              <a:t>Treatment </a:t>
            </a:r>
            <a:r>
              <a:rPr lang="en-GB" sz="3600" dirty="0" smtClean="0"/>
              <a:t>outcomes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1219200"/>
            <a:ext cx="4343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1800" b="1" dirty="0"/>
              <a:t>Response to therapy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60-80%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Relapse occur in ~50% of responders</a:t>
            </a:r>
          </a:p>
          <a:p>
            <a:pPr>
              <a:lnSpc>
                <a:spcPct val="100000"/>
              </a:lnSpc>
            </a:pPr>
            <a:r>
              <a:rPr lang="en-GB" sz="1950" dirty="0"/>
              <a:t>Life-long therapy is recommended for patients with relapse</a:t>
            </a:r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2000" b="1" dirty="0"/>
              <a:t>Mortality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100% if untreated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CNS </a:t>
            </a:r>
            <a:r>
              <a:rPr lang="en-GB" sz="1800" dirty="0"/>
              <a:t>disease, ~80</a:t>
            </a:r>
            <a:r>
              <a:rPr lang="en-GB" sz="1800" dirty="0"/>
              <a:t>% (&lt;5% with early diagnosis and early appropriate treatment)</a:t>
            </a:r>
            <a:endParaRPr lang="en-GB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HIV and disseminated, ~20-40%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Other manifestations, 0-10%</a:t>
            </a:r>
            <a:endParaRPr lang="en-GB" sz="1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219200"/>
            <a:ext cx="4343400" cy="5029200"/>
          </a:xfrm>
          <a:prstGeom prst="rect">
            <a:avLst/>
          </a:prstGeom>
        </p:spPr>
        <p:txBody>
          <a:bodyPr vert="horz" lIns="216000" tIns="14400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/>
              <a:t>Factors responsible for worsening for symptoms includes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Treatment failure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IRIS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Non-histoplasmosis related events</a:t>
            </a:r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2000" b="1" dirty="0"/>
              <a:t>Suspect IRIS if worsening of symptoms despite:-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Good adherence to antifungals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Therapeutic antifungal levels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Declining antigenaemia/antigenuria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Negative cultures for </a:t>
            </a:r>
            <a:r>
              <a:rPr lang="en-GB" sz="1800" dirty="0"/>
              <a:t>H</a:t>
            </a:r>
            <a:r>
              <a:rPr lang="en-GB" sz="1800" dirty="0"/>
              <a:t>istoplasma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6019800"/>
            <a:ext cx="4876800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/>
              <a:t>Wheat </a:t>
            </a:r>
            <a:r>
              <a:rPr lang="en-GB" sz="1600" i="1" dirty="0"/>
              <a:t>et al. Infect Dis </a:t>
            </a:r>
            <a:r>
              <a:rPr lang="en-GB" sz="1600" i="1" dirty="0" err="1"/>
              <a:t>Clin</a:t>
            </a:r>
            <a:r>
              <a:rPr lang="en-GB" sz="1600" i="1" dirty="0"/>
              <a:t> N Am</a:t>
            </a:r>
            <a:r>
              <a:rPr lang="en-GB" sz="1600" dirty="0"/>
              <a:t>. 2016;30:207-227</a:t>
            </a:r>
          </a:p>
          <a:p>
            <a:r>
              <a:rPr lang="en-GB" sz="1600" dirty="0"/>
              <a:t>Haynes et al. </a:t>
            </a:r>
            <a:r>
              <a:rPr lang="en-GB" sz="1600" i="1" dirty="0"/>
              <a:t>J </a:t>
            </a:r>
            <a:r>
              <a:rPr lang="en-GB" sz="1600" i="1" dirty="0"/>
              <a:t>I</a:t>
            </a:r>
            <a:r>
              <a:rPr lang="en-GB" sz="1600" i="1" dirty="0"/>
              <a:t>nfect Dis</a:t>
            </a:r>
            <a:r>
              <a:rPr lang="en-GB" sz="1600" dirty="0"/>
              <a:t>. 2002;185:223-8</a:t>
            </a:r>
          </a:p>
        </p:txBody>
      </p:sp>
    </p:spTree>
    <p:extLst>
      <p:ext uri="{BB962C8B-B14F-4D97-AF65-F5344CB8AC3E}">
        <p14:creationId xmlns:p14="http://schemas.microsoft.com/office/powerpoint/2010/main" val="16728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561603"/>
            <a:ext cx="6251002" cy="733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219200"/>
            <a:ext cx="8615363" cy="51054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Itraconazole is the first line of therapy for the treatment of histoplasmosis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Liposomal amphotericin B (preferable to deoxycholate ) is recommended for initial management of hospitalised patients and is associated with improved outcome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Be alert to and check for adrenal insufficiency, especially if rifampicin has been given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Treatment of disseminated disease should continue </a:t>
            </a:r>
            <a:r>
              <a:rPr lang="en-GB" sz="2400" dirty="0"/>
              <a:t>for at least 12 months and until antigenaemia and antigenuria have resolved </a:t>
            </a:r>
            <a:endParaRPr lang="en-GB" sz="24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Alternative triazoles (voriconazole, posaconazole and isavuconazole)  can be used for salvage therapy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7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 for watching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72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3163"/>
            <a:ext cx="7048500" cy="695700"/>
          </a:xfrm>
        </p:spPr>
        <p:txBody>
          <a:bodyPr/>
          <a:lstStyle/>
          <a:p>
            <a:r>
              <a:rPr lang="en-GB" sz="3600" dirty="0"/>
              <a:t>Intended Learning Outcomes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EFE58D6-E1AD-4BCD-A45C-F6181F92E2C4}"/>
              </a:ext>
            </a:extLst>
          </p:cNvPr>
          <p:cNvSpPr/>
          <p:nvPr/>
        </p:nvSpPr>
        <p:spPr>
          <a:xfrm>
            <a:off x="838200" y="1831975"/>
            <a:ext cx="7239001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the treatment goals for histoplasmosis </a:t>
            </a:r>
            <a:endParaRPr lang="en-GB" sz="2000" dirty="0"/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838200" y="3962400"/>
            <a:ext cx="7239001" cy="584200"/>
          </a:xfrm>
          <a:prstGeom prst="roundRect">
            <a:avLst/>
          </a:prstGeom>
          <a:solidFill>
            <a:srgbClr val="49A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treatment outcomes in histoplasmosis</a:t>
            </a:r>
            <a:endParaRPr lang="en-GB" sz="2000" dirty="0"/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838201" y="2794000"/>
            <a:ext cx="7239000" cy="76676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manifestations that usually require treatment and those that do not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15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169944" cy="733799"/>
          </a:xfrm>
        </p:spPr>
        <p:txBody>
          <a:bodyPr/>
          <a:lstStyle/>
          <a:p>
            <a:r>
              <a:rPr lang="en-GB" sz="3200" dirty="0" smtClean="0"/>
              <a:t>Overview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2000" dirty="0"/>
              <a:t>Antifungal treatment is always recommended for immunocompromised patients with </a:t>
            </a:r>
            <a:r>
              <a:rPr lang="en-GB" sz="2000" dirty="0"/>
              <a:t>histoplasmosis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2000" dirty="0"/>
              <a:t>Acute histoplasmosis resolves without treatment in most immunocompetent healthy individuals, in whom treatment is usually not recommended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2000" dirty="0"/>
              <a:t>BUT if immunocompetent patients are exposure to large inoculum of </a:t>
            </a:r>
            <a:r>
              <a:rPr lang="en-GB" sz="2000" i="1" dirty="0"/>
              <a:t>Histoplasma</a:t>
            </a:r>
            <a:r>
              <a:rPr lang="en-GB" sz="2000" dirty="0"/>
              <a:t> spp. and are </a:t>
            </a:r>
            <a:r>
              <a:rPr lang="en-GB" sz="2000" dirty="0"/>
              <a:t>highly symptomatic, </a:t>
            </a:r>
            <a:r>
              <a:rPr lang="en-GB" sz="2000" dirty="0"/>
              <a:t>antifungal </a:t>
            </a:r>
            <a:r>
              <a:rPr lang="en-GB" sz="2000" dirty="0"/>
              <a:t>treatment is </a:t>
            </a:r>
            <a:r>
              <a:rPr lang="en-GB" sz="2000" dirty="0"/>
              <a:t>advised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2000" dirty="0"/>
              <a:t>Early initiation of treatment is associated with shortened duration of illness and halts progression to persistent disseminated histoplasmosis and save lives in very ill patients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06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35228"/>
            <a:ext cx="6476999" cy="761999"/>
          </a:xfrm>
        </p:spPr>
        <p:txBody>
          <a:bodyPr/>
          <a:lstStyle/>
          <a:p>
            <a:r>
              <a:rPr lang="en-GB" sz="3600" dirty="0" smtClean="0"/>
              <a:t>Which manifestations to treat</a:t>
            </a:r>
            <a:endParaRPr lang="en-GB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91000" cy="1219200"/>
          </a:xfrm>
          <a:solidFill>
            <a:srgbClr val="49AC9A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USUALLY </a:t>
            </a:r>
            <a:r>
              <a:rPr lang="en-GB" sz="3200" dirty="0" smtClean="0">
                <a:solidFill>
                  <a:schemeClr val="bg1"/>
                </a:solidFill>
              </a:rPr>
              <a:t>or ALWAYS treated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743200"/>
            <a:ext cx="4191000" cy="3124200"/>
          </a:xfrm>
          <a:solidFill>
            <a:srgbClr val="49AC9A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Acute pulmonary histoplasmosis (sometimes)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Chronic pulmonary histoplasmosis (always)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Progressive (Acute) disseminated histoplasmosis (always)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Chronic disseminated (adrenal, colonic, </a:t>
            </a:r>
            <a:r>
              <a:rPr lang="en-GB" sz="1800" dirty="0" smtClean="0">
                <a:solidFill>
                  <a:schemeClr val="bg1"/>
                </a:solidFill>
              </a:rPr>
              <a:t>oropharyngeal </a:t>
            </a:r>
            <a:r>
              <a:rPr lang="en-GB" sz="1800" dirty="0" err="1">
                <a:solidFill>
                  <a:schemeClr val="bg1"/>
                </a:solidFill>
              </a:rPr>
              <a:t>etc</a:t>
            </a:r>
            <a:r>
              <a:rPr lang="en-GB" sz="1800" dirty="0">
                <a:solidFill>
                  <a:schemeClr val="bg1"/>
                </a:solidFill>
              </a:rPr>
              <a:t>) (always)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1" y="1447800"/>
            <a:ext cx="4038600" cy="1219200"/>
          </a:xfrm>
          <a:solidFill>
            <a:srgbClr val="7F7F7F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Usually </a:t>
            </a:r>
            <a:r>
              <a:rPr lang="en-GB" sz="3200" dirty="0" smtClean="0">
                <a:solidFill>
                  <a:schemeClr val="bg1"/>
                </a:solidFill>
              </a:rPr>
              <a:t>NOT treated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743200"/>
            <a:ext cx="4038600" cy="3124200"/>
          </a:xfrm>
          <a:solidFill>
            <a:srgbClr val="7F7F7F"/>
          </a:solidFill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Acute pulmonary histoplasmosis </a:t>
            </a:r>
            <a:r>
              <a:rPr lang="en-GB" sz="1800" dirty="0">
                <a:solidFill>
                  <a:schemeClr val="bg1"/>
                </a:solidFill>
              </a:rPr>
              <a:t>(usually)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Pulmonary nodules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Mediastinal histoplasmosis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Lymphadenopathy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Adenitis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Fibrosis</a:t>
            </a:r>
          </a:p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1"/>
                </a:solidFill>
              </a:rPr>
              <a:t>Presumed ocular histoplasmosis</a:t>
            </a:r>
            <a:endParaRPr lang="en-GB" sz="1800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48768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Wheat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et al. Infect Dis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N Am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2016;30:207-227</a:t>
            </a:r>
          </a:p>
        </p:txBody>
      </p:sp>
    </p:spTree>
    <p:extLst>
      <p:ext uri="{BB962C8B-B14F-4D97-AF65-F5344CB8AC3E}">
        <p14:creationId xmlns:p14="http://schemas.microsoft.com/office/powerpoint/2010/main" val="4107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19095"/>
            <a:ext cx="7238999" cy="762001"/>
          </a:xfrm>
        </p:spPr>
        <p:txBody>
          <a:bodyPr/>
          <a:lstStyle/>
          <a:p>
            <a:r>
              <a:rPr lang="en-GB" sz="3600" dirty="0" smtClean="0"/>
              <a:t>Acute pulmonary histoplasmosis</a:t>
            </a:r>
            <a:endParaRPr lang="en-GB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8200" y="1371600"/>
            <a:ext cx="3810000" cy="761997"/>
          </a:xfrm>
          <a:solidFill>
            <a:srgbClr val="7F7F7F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Don’t treat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86001"/>
            <a:ext cx="3810000" cy="3581399"/>
          </a:xfrm>
          <a:solidFill>
            <a:srgbClr val="7F7F7F"/>
          </a:solidFill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Asymptomatic patient </a:t>
            </a:r>
          </a:p>
          <a:p>
            <a:r>
              <a:rPr lang="en-GB" sz="1800" dirty="0">
                <a:solidFill>
                  <a:schemeClr val="bg1"/>
                </a:solidFill>
              </a:rPr>
              <a:t>Mild disease</a:t>
            </a:r>
          </a:p>
          <a:p>
            <a:r>
              <a:rPr lang="en-GB" sz="1800" dirty="0">
                <a:solidFill>
                  <a:schemeClr val="bg1"/>
                </a:solidFill>
              </a:rPr>
              <a:t>Focal infiltrates on chest imaging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Rationale:</a:t>
            </a:r>
          </a:p>
          <a:p>
            <a:pPr lvl="1"/>
            <a:r>
              <a:rPr lang="en-GB" sz="1650" dirty="0">
                <a:solidFill>
                  <a:schemeClr val="bg1"/>
                </a:solidFill>
              </a:rPr>
              <a:t>Mild acute pulmonary histoplasmosis is self-limiting </a:t>
            </a:r>
          </a:p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400" y="1371601"/>
            <a:ext cx="3716547" cy="761999"/>
          </a:xfrm>
          <a:solidFill>
            <a:srgbClr val="49AC9A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Treat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400" y="2285998"/>
            <a:ext cx="3716547" cy="3581400"/>
          </a:xfrm>
          <a:solidFill>
            <a:srgbClr val="49AC9A"/>
          </a:solidFill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Moderate-severe disease</a:t>
            </a:r>
          </a:p>
          <a:p>
            <a:r>
              <a:rPr lang="en-GB" sz="1800" dirty="0">
                <a:solidFill>
                  <a:schemeClr val="bg1"/>
                </a:solidFill>
              </a:rPr>
              <a:t>Diffuse bilateral infiltrates on chest imaging </a:t>
            </a:r>
          </a:p>
          <a:p>
            <a:r>
              <a:rPr lang="en-GB" sz="1800" dirty="0">
                <a:solidFill>
                  <a:schemeClr val="bg1"/>
                </a:solidFill>
              </a:rPr>
              <a:t>Immunosuppression 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Treatment options:</a:t>
            </a:r>
          </a:p>
          <a:p>
            <a:r>
              <a:rPr lang="en-GB" sz="1800" dirty="0">
                <a:solidFill>
                  <a:schemeClr val="bg1"/>
                </a:solidFill>
              </a:rPr>
              <a:t>Amphotericin B for 1-2 weeks followed by itraconazole for 12 weeks</a:t>
            </a:r>
          </a:p>
          <a:p>
            <a:r>
              <a:rPr lang="en-GB" sz="1800" dirty="0">
                <a:solidFill>
                  <a:schemeClr val="bg1"/>
                </a:solidFill>
              </a:rPr>
              <a:t>Itraconazole alone for 12 weeks in mild to moderate disease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48768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Wheat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et al. Infect Dis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N Am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2016;30:207-227</a:t>
            </a:r>
          </a:p>
        </p:txBody>
      </p:sp>
    </p:spTree>
    <p:extLst>
      <p:ext uri="{BB962C8B-B14F-4D97-AF65-F5344CB8AC3E}">
        <p14:creationId xmlns:p14="http://schemas.microsoft.com/office/powerpoint/2010/main" val="33343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9566" y="6179773"/>
            <a:ext cx="57912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Hage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Semin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Crit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Care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2015;36:729–745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Vinh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DC.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Lancet Infect Dis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2011;11:780-92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" y="360401"/>
            <a:ext cx="7229475" cy="685801"/>
          </a:xfrm>
        </p:spPr>
        <p:txBody>
          <a:bodyPr/>
          <a:lstStyle/>
          <a:p>
            <a:r>
              <a:rPr lang="en-GB" sz="2400" dirty="0"/>
              <a:t>Progressive </a:t>
            </a:r>
            <a:r>
              <a:rPr lang="en-GB" sz="2400" dirty="0" smtClean="0"/>
              <a:t>(acute</a:t>
            </a:r>
            <a:r>
              <a:rPr lang="en-GB" sz="2400" dirty="0"/>
              <a:t>) </a:t>
            </a:r>
            <a:r>
              <a:rPr lang="en-GB" sz="2400" dirty="0" smtClean="0"/>
              <a:t>disseminated histoplasmosis</a:t>
            </a:r>
            <a:endParaRPr lang="en-GB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0051" y="1337869"/>
            <a:ext cx="8743949" cy="4489450"/>
          </a:xfrm>
        </p:spPr>
        <p:txBody>
          <a:bodyPr>
            <a:normAutofit fontScale="92500" lnSpcReduction="10000"/>
          </a:bodyPr>
          <a:lstStyle/>
          <a:p>
            <a:r>
              <a:rPr lang="en-GB" b="0" dirty="0" smtClean="0"/>
              <a:t>Treatment goals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Early and effective antifungal therapy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Control of underlying immunodeficiency </a:t>
            </a:r>
          </a:p>
          <a:p>
            <a:pPr lvl="1"/>
            <a:endParaRPr lang="en-GB" b="0" dirty="0" smtClean="0"/>
          </a:p>
          <a:p>
            <a:r>
              <a:rPr lang="en-GB" sz="1800" b="0" dirty="0" smtClean="0"/>
              <a:t>Hospitalised </a:t>
            </a:r>
            <a:r>
              <a:rPr lang="en-GB" sz="1800" b="0" dirty="0"/>
              <a:t>patients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50" b="0" dirty="0"/>
              <a:t>Liposomal amphotericin B for 2 weeks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50" b="0" dirty="0"/>
              <a:t>Then itraconazole for at least 1 year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50" b="0" dirty="0"/>
              <a:t>Check drug interactions</a:t>
            </a:r>
          </a:p>
          <a:p>
            <a:pPr lvl="1"/>
            <a:endParaRPr lang="en-GB" sz="1650" b="0" dirty="0"/>
          </a:p>
          <a:p>
            <a:r>
              <a:rPr lang="en-GB" sz="1800" b="0" dirty="0"/>
              <a:t>Milder cases or in non-severely immunocompromised patients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50" b="0" dirty="0"/>
              <a:t>Itraconazole for 12 months </a:t>
            </a:r>
          </a:p>
          <a:p>
            <a:endParaRPr lang="en-GB" sz="1800" b="0" dirty="0" smtClean="0"/>
          </a:p>
          <a:p>
            <a:r>
              <a:rPr lang="en-GB" sz="1800" b="0" dirty="0" smtClean="0"/>
              <a:t>Note</a:t>
            </a:r>
            <a:endParaRPr lang="en-GB" sz="1800" b="0" dirty="0"/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/>
              <a:t>Liposomal </a:t>
            </a:r>
            <a:r>
              <a:rPr lang="en-GB" sz="1600" b="0" dirty="0" err="1" smtClean="0"/>
              <a:t>AmB</a:t>
            </a:r>
            <a:r>
              <a:rPr lang="en-GB" sz="1600" b="0" dirty="0" smtClean="0"/>
              <a:t> </a:t>
            </a:r>
            <a:r>
              <a:rPr lang="en-GB" sz="1600" b="0" dirty="0"/>
              <a:t>has a better response rate and lower mortality than conventional </a:t>
            </a:r>
            <a:r>
              <a:rPr lang="en-GB" sz="1600" b="0" dirty="0" err="1"/>
              <a:t>AmB</a:t>
            </a:r>
            <a:endParaRPr lang="en-GB" sz="1600" b="0" dirty="0"/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/>
              <a:t>Alternatives to itraconazole includes voriconazole, posaconazole and </a:t>
            </a:r>
            <a:r>
              <a:rPr lang="en-GB" sz="1600" b="0" dirty="0" err="1"/>
              <a:t>isavuconazole</a:t>
            </a:r>
            <a:r>
              <a:rPr lang="en-GB" sz="1600" b="0" dirty="0"/>
              <a:t> 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/>
              <a:t>Beware adrenal </a:t>
            </a:r>
            <a:r>
              <a:rPr lang="en-GB" sz="1600" b="0" dirty="0" smtClean="0"/>
              <a:t>insufficiency</a:t>
            </a:r>
            <a:endParaRPr lang="en-GB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399" y="1399424"/>
            <a:ext cx="3843771" cy="2246769"/>
          </a:xfrm>
          <a:prstGeom prst="rect">
            <a:avLst/>
          </a:prstGeom>
          <a:solidFill>
            <a:srgbClr val="49AC9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Treatment should be continued for at least 12 months and until antigenaemia and antigenuria have resolved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Adjunctive interferon gamma is recommended in patients with IL-12 and IFN-ɣ deficiency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Plasmapheresis </a:t>
            </a:r>
            <a:r>
              <a:rPr lang="en-GB" sz="1500" dirty="0"/>
              <a:t>/ rituximab for adult immunodeficiency syndrome</a:t>
            </a:r>
          </a:p>
        </p:txBody>
      </p:sp>
    </p:spTree>
    <p:extLst>
      <p:ext uri="{BB962C8B-B14F-4D97-AF65-F5344CB8AC3E}">
        <p14:creationId xmlns:p14="http://schemas.microsoft.com/office/powerpoint/2010/main" val="4039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329301"/>
            <a:ext cx="4343400" cy="528637"/>
          </a:xfrm>
        </p:spPr>
        <p:txBody>
          <a:bodyPr/>
          <a:lstStyle/>
          <a:p>
            <a:r>
              <a:rPr lang="en-GB" dirty="0" smtClean="0"/>
              <a:t>Benefits of antifungal treatment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857938"/>
            <a:ext cx="4191000" cy="3657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dirty="0"/>
              <a:t>Resolution of gastrointestinal lesions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Possibility of adrenal dysfunction recovery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Probably improved survival in those with adrenal masses and dysfunction</a:t>
            </a:r>
          </a:p>
          <a:p>
            <a:r>
              <a:rPr lang="en-GB" sz="1600" dirty="0"/>
              <a:t>Avoidance of later complications (</a:t>
            </a:r>
            <a:r>
              <a:rPr lang="en-GB" sz="1600" dirty="0" smtClean="0"/>
              <a:t>i.e. </a:t>
            </a:r>
            <a:r>
              <a:rPr lang="en-GB" sz="1600" dirty="0"/>
              <a:t>gut stricture or dissemination if immunocompromised)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369288"/>
            <a:ext cx="4343400" cy="442912"/>
          </a:xfrm>
        </p:spPr>
        <p:txBody>
          <a:bodyPr/>
          <a:lstStyle/>
          <a:p>
            <a:r>
              <a:rPr lang="en-GB" dirty="0" smtClean="0"/>
              <a:t>Treatment options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33900" y="1833766"/>
            <a:ext cx="4229100" cy="44908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/>
              <a:t>Itraconazole 200-400mg daily for 6-12 months, unless already given empirical rifampicin for adrenal tuberculosis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Amphotericin B (preferably liposomal), if </a:t>
            </a:r>
            <a:r>
              <a:rPr lang="en-GB" sz="1600" dirty="0" err="1"/>
              <a:t>pretreated</a:t>
            </a:r>
            <a:r>
              <a:rPr lang="en-GB" sz="1600" dirty="0"/>
              <a:t> with rifampicin or other major drug interaction 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endParaRPr lang="en-GB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 smtClean="0"/>
              <a:t>Precautions 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600" dirty="0"/>
              <a:t>Pro-actively address adrenal dysfunction to avoid cortisol deficiency and ‘</a:t>
            </a:r>
            <a:r>
              <a:rPr lang="en-GB" sz="1600" dirty="0" err="1"/>
              <a:t>Addisonian</a:t>
            </a:r>
            <a:r>
              <a:rPr lang="en-GB" sz="1600" dirty="0"/>
              <a:t> crisis’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Ensure itraconazole levels are therapeutic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347" y="367836"/>
            <a:ext cx="7162799" cy="6858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/>
              <a:t>Chronic </a:t>
            </a:r>
            <a:r>
              <a:rPr lang="en-GB" sz="3200" dirty="0" smtClean="0"/>
              <a:t>disseminated histoplasmosis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343400" cy="528637"/>
          </a:xfrm>
        </p:spPr>
        <p:txBody>
          <a:bodyPr/>
          <a:lstStyle/>
          <a:p>
            <a:r>
              <a:rPr lang="en-GB" dirty="0" smtClean="0"/>
              <a:t>Benefits of antifungal treatment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343400" cy="3657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/>
              <a:t>Induction of clinical and radiological remission 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Culture conversion 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Improved survival 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295398"/>
            <a:ext cx="4343400" cy="442912"/>
          </a:xfrm>
        </p:spPr>
        <p:txBody>
          <a:bodyPr/>
          <a:lstStyle/>
          <a:p>
            <a:r>
              <a:rPr lang="en-GB" dirty="0" smtClean="0"/>
              <a:t>Treatment options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828798"/>
            <a:ext cx="4343400" cy="3657600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Itraconazole for 12-24 months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Precautions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Ensure itraconazole levels are therapeutic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Chest imaging follow-ups: 4- or 6-monthly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Relapse is common following treatment ~15%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Watch for primary lung cancer during or after treatment </a:t>
            </a: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2" y="381000"/>
            <a:ext cx="7162799" cy="6858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/>
              <a:t>Chronic </a:t>
            </a:r>
            <a:r>
              <a:rPr lang="en-GB" sz="3200" dirty="0" smtClean="0"/>
              <a:t>pulmonary histoplasmosis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233012"/>
            <a:ext cx="48768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/>
              <a:t>Wheat </a:t>
            </a:r>
            <a:r>
              <a:rPr lang="en-GB" sz="1600" i="1" dirty="0"/>
              <a:t>et al. Infect Dis </a:t>
            </a:r>
            <a:r>
              <a:rPr lang="en-GB" sz="1600" i="1" dirty="0" err="1"/>
              <a:t>Clin</a:t>
            </a:r>
            <a:r>
              <a:rPr lang="en-GB" sz="1600" i="1" dirty="0"/>
              <a:t> N Am</a:t>
            </a:r>
            <a:r>
              <a:rPr lang="en-GB" sz="1600" dirty="0"/>
              <a:t>. 2016;30:207-227</a:t>
            </a:r>
          </a:p>
        </p:txBody>
      </p:sp>
    </p:spTree>
    <p:extLst>
      <p:ext uri="{BB962C8B-B14F-4D97-AF65-F5344CB8AC3E}">
        <p14:creationId xmlns:p14="http://schemas.microsoft.com/office/powerpoint/2010/main" val="4112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88370"/>
            <a:ext cx="7703344" cy="5683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dirty="0"/>
              <a:t>Treatment for common histoplasmosis syndromes</a:t>
            </a:r>
          </a:p>
        </p:txBody>
      </p:sp>
      <p:pic>
        <p:nvPicPr>
          <p:cNvPr id="9" name="Content Placeholder 8" descr="(1) Histoplasmosis: Up-to-Date Evidence-Based Approach to Diagnosis and Management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9540" r="25572" b="14062"/>
          <a:stretch/>
        </p:blipFill>
        <p:spPr>
          <a:xfrm>
            <a:off x="317372" y="1143002"/>
            <a:ext cx="7988428" cy="5236631"/>
          </a:xfrm>
        </p:spPr>
      </p:pic>
      <p:sp>
        <p:nvSpPr>
          <p:cNvPr id="10" name="TextBox 9"/>
          <p:cNvSpPr txBox="1"/>
          <p:nvPr/>
        </p:nvSpPr>
        <p:spPr>
          <a:xfrm>
            <a:off x="228600" y="6383922"/>
            <a:ext cx="77724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Adapted from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Hage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Semin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Crit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Care Med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 2015;36:729–745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 Worldwide Toolkit 4x3</Template>
  <TotalTime>4977</TotalTime>
  <Words>762</Words>
  <Application>Microsoft Office PowerPoint</Application>
  <PresentationFormat>On-screen Show (4:3)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1_Office Theme</vt:lpstr>
      <vt:lpstr>Treatment of histoplasmosis</vt:lpstr>
      <vt:lpstr>Intended Learning Outcomes</vt:lpstr>
      <vt:lpstr>Overview</vt:lpstr>
      <vt:lpstr>Which manifestations to treat</vt:lpstr>
      <vt:lpstr>Acute pulmonary histoplasmosis</vt:lpstr>
      <vt:lpstr>Progressive (acute) disseminated histoplasmosis</vt:lpstr>
      <vt:lpstr>Chronic disseminated histoplasmosis</vt:lpstr>
      <vt:lpstr>Chronic pulmonary histoplasmosis</vt:lpstr>
      <vt:lpstr>Treatment for common histoplasmosis syndromes</vt:lpstr>
      <vt:lpstr>Treatment outcomes</vt:lpstr>
      <vt:lpstr>Summary</vt:lpstr>
      <vt:lpstr>References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Bongomin</dc:creator>
  <cp:lastModifiedBy>Elizabeth Bradshaw</cp:lastModifiedBy>
  <cp:revision>118</cp:revision>
  <dcterms:created xsi:type="dcterms:W3CDTF">2006-08-16T00:00:00Z</dcterms:created>
  <dcterms:modified xsi:type="dcterms:W3CDTF">2020-07-02T15:21:54Z</dcterms:modified>
</cp:coreProperties>
</file>